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6" r:id="rId20"/>
    <p:sldId id="278" r:id="rId21"/>
    <p:sldId id="273" r:id="rId22"/>
    <p:sldId id="274" r:id="rId2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D58B9-652E-28C8-B2AB-01886BB68EEC}" v="119" dt="2022-09-13T13:50:47.388"/>
    <p1510:client id="{05C4E793-080E-F3BD-DAD1-35AD292FA5FF}" v="140" dt="2022-10-27T13:37:58.069"/>
    <p1510:client id="{084DED1D-EBA6-6CE8-E080-F0B85592B26E}" v="184" dt="2022-09-13T17:18:50.402"/>
    <p1510:client id="{09589CC6-0F14-637B-9962-E0902667CE64}" v="1" dt="2022-04-05T15:57:38.585"/>
    <p1510:client id="{120A6594-29BE-5B97-88D1-B3C1207DD4FD}" v="1" dt="2022-04-05T10:12:21.650"/>
    <p1510:client id="{1A54ED78-A507-A346-C7C7-4977B7688A2F}" v="415" dt="2022-04-05T08:57:14.316"/>
    <p1510:client id="{1B59BB9D-CC9C-05EB-D25B-8FE757855EE4}" v="4" dt="2022-10-27T13:22:20.685"/>
    <p1510:client id="{1EB1ADED-B48B-FBDC-AE8F-D040B8CE4083}" v="102" dt="2022-04-05T15:32:17.823"/>
    <p1510:client id="{AC860CB5-A21D-C99C-1610-5139A23C80EC}" v="62" dt="2022-09-12T10:57:36.110"/>
    <p1510:client id="{BE20A4A9-9A52-8A65-2F96-575426916B29}" v="7" dt="2022-04-05T12:01:42.951"/>
    <p1510:client id="{C05C128A-1955-CA4E-D430-4F398CD37362}" v="78" dt="2022-04-05T07:04:34.304"/>
    <p1510:client id="{CEB5C5F8-FE58-4272-45B9-68ADC4CB07E3}" v="130" dt="2022-04-05T10:21:51.325"/>
    <p1510:client id="{D11DFAFB-1E13-E2CE-4A2B-F745330C870E}" v="56" dt="2022-04-05T13:49:31.229"/>
    <p1510:client id="{D1E0D135-8A36-AEEC-3F4A-EA8EBE693048}" v="28" dt="2022-10-27T13:12:13.184"/>
    <p1510:client id="{DABA7F4D-0A2D-9CB0-5E98-F11C0E7FF672}" v="180" dt="2022-09-13T00:26:09.777"/>
    <p1510:client id="{FF38BD22-7171-3D9F-EC1A-FF3D4CE65E00}" v="62" dt="2022-09-14T09:32:30.35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1143000" y="841771"/>
            <a:ext cx="6858000" cy="1790701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2701526"/>
            <a:ext cx="6858000" cy="124182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0" algn="ctr">
              <a:buSzTx/>
              <a:buFontTx/>
              <a:buNone/>
              <a:defRPr sz="1800"/>
            </a:lvl2pPr>
            <a:lvl3pPr marL="0" indent="0" algn="ctr">
              <a:buSzTx/>
              <a:buFontTx/>
              <a:buNone/>
              <a:defRPr sz="1800"/>
            </a:lvl3pPr>
            <a:lvl4pPr marL="0" indent="0" algn="ctr">
              <a:buSzTx/>
              <a:buFontTx/>
              <a:buNone/>
              <a:defRPr sz="1800"/>
            </a:lvl4pPr>
            <a:lvl5pPr marL="0" indent="0" algn="ctr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6"/>
          <p:cNvSpPr/>
          <p:nvPr/>
        </p:nvSpPr>
        <p:spPr>
          <a:xfrm>
            <a:off x="8672906" y="5348"/>
            <a:ext cx="276227" cy="4475747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04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609" y="4592608"/>
            <a:ext cx="739449" cy="562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3887391" y="740570"/>
            <a:ext cx="4629152" cy="36552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1543050"/>
            <a:ext cx="2949178" cy="28586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200"/>
            </a:lvl1pPr>
            <a:lvl2pPr marL="0" indent="0">
              <a:buSzTx/>
              <a:buFontTx/>
              <a:buNone/>
              <a:defRPr sz="1200"/>
            </a:lvl2pPr>
            <a:lvl3pPr marL="0" indent="0">
              <a:buSzTx/>
              <a:buFontTx/>
              <a:buNone/>
              <a:defRPr sz="1200"/>
            </a:lvl3pPr>
            <a:lvl4pPr marL="0" indent="0">
              <a:buSzTx/>
              <a:buFontTx/>
              <a:buNone/>
              <a:defRPr sz="1200"/>
            </a:lvl4pPr>
            <a:lvl5pPr marL="0" indent="0"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1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6802" y="4801229"/>
            <a:ext cx="220000" cy="205911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3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2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4"/>
          </a:xfrm>
          <a:prstGeom prst="rect">
            <a:avLst/>
          </a:prstGeom>
        </p:spPr>
        <p:txBody>
          <a:bodyPr lIns="45718" tIns="45718" rIns="45718" bIns="45718"/>
          <a:lstStyle>
            <a:lvl1pPr marL="257175" indent="-257175">
              <a:lnSpc>
                <a:spcPct val="100000"/>
              </a:lnSpc>
              <a:spcBef>
                <a:spcPts val="500"/>
              </a:spcBef>
              <a:defRPr sz="2400"/>
            </a:lvl1pPr>
            <a:lvl2pPr marL="587827" indent="-244928">
              <a:lnSpc>
                <a:spcPct val="100000"/>
              </a:lnSpc>
              <a:spcBef>
                <a:spcPts val="500"/>
              </a:spcBef>
              <a:buSzPct val="100000"/>
              <a:buChar char="–"/>
              <a:defRPr sz="2400"/>
            </a:lvl2pPr>
            <a:lvl3pPr marL="914400" indent="-228600">
              <a:lnSpc>
                <a:spcPct val="100000"/>
              </a:lnSpc>
              <a:spcBef>
                <a:spcPts val="500"/>
              </a:spcBef>
              <a:buSzPct val="100000"/>
              <a:buChar char="•"/>
              <a:defRPr sz="2400"/>
            </a:lvl3pPr>
            <a:lvl4pPr marL="1303019" indent="-274319">
              <a:lnSpc>
                <a:spcPct val="100000"/>
              </a:lnSpc>
              <a:spcBef>
                <a:spcPts val="500"/>
              </a:spcBef>
              <a:buChar char="–"/>
              <a:defRPr sz="2400"/>
            </a:lvl4pPr>
            <a:lvl5pPr marL="1645920" indent="-274319">
              <a:lnSpc>
                <a:spcPct val="100000"/>
              </a:lnSpc>
              <a:spcBef>
                <a:spcPts val="500"/>
              </a:spcBef>
              <a:buChar char="»"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6802" y="4801229"/>
            <a:ext cx="220000" cy="205911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3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4"/>
          </a:xfrm>
          <a:prstGeom prst="rect">
            <a:avLst/>
          </a:prstGeom>
        </p:spPr>
        <p:txBody>
          <a:bodyPr lIns="45718" tIns="45718" rIns="45718" bIns="45718"/>
          <a:lstStyle>
            <a:lvl1pPr marL="257175" indent="-257175">
              <a:lnSpc>
                <a:spcPct val="100000"/>
              </a:lnSpc>
              <a:spcBef>
                <a:spcPts val="500"/>
              </a:spcBef>
              <a:defRPr sz="2400"/>
            </a:lvl1pPr>
            <a:lvl2pPr marL="587827" indent="-244928">
              <a:lnSpc>
                <a:spcPct val="100000"/>
              </a:lnSpc>
              <a:spcBef>
                <a:spcPts val="500"/>
              </a:spcBef>
              <a:buSzPct val="100000"/>
              <a:buChar char="–"/>
              <a:defRPr sz="2400"/>
            </a:lvl2pPr>
            <a:lvl3pPr marL="914400" indent="-228600">
              <a:lnSpc>
                <a:spcPct val="100000"/>
              </a:lnSpc>
              <a:spcBef>
                <a:spcPts val="500"/>
              </a:spcBef>
              <a:buSzPct val="100000"/>
              <a:buChar char="•"/>
              <a:defRPr sz="2400"/>
            </a:lvl3pPr>
            <a:lvl4pPr marL="1303019" indent="-274319">
              <a:lnSpc>
                <a:spcPct val="100000"/>
              </a:lnSpc>
              <a:spcBef>
                <a:spcPts val="500"/>
              </a:spcBef>
              <a:buChar char="–"/>
              <a:defRPr sz="2400"/>
            </a:lvl4pPr>
            <a:lvl5pPr marL="1645920" indent="-274319">
              <a:lnSpc>
                <a:spcPct val="100000"/>
              </a:lnSpc>
              <a:spcBef>
                <a:spcPts val="500"/>
              </a:spcBef>
              <a:buChar char="»"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6802" y="4801229"/>
            <a:ext cx="220000" cy="205911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3" cy="1021558"/>
          </a:xfrm>
          <a:prstGeom prst="rect">
            <a:avLst/>
          </a:prstGeom>
        </p:spPr>
        <p:txBody>
          <a:bodyPr lIns="45718" tIns="45718" rIns="45718" bIns="45718" anchor="t"/>
          <a:lstStyle>
            <a:lvl1pPr>
              <a:lnSpc>
                <a:spcPct val="100000"/>
              </a:lnSpc>
              <a:defRPr sz="3000" b="1" cap="all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180033"/>
            <a:ext cx="7772403" cy="1125145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2pPr>
            <a:lvl3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3pPr>
            <a:lvl4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4pPr>
            <a:lvl5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6802" y="4801229"/>
            <a:ext cx="220000" cy="205911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3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94474"/>
          </a:xfrm>
          <a:prstGeom prst="rect">
            <a:avLst/>
          </a:prstGeom>
        </p:spPr>
        <p:txBody>
          <a:bodyPr lIns="45718" tIns="45718" rIns="45718" bIns="45718"/>
          <a:lstStyle>
            <a:lvl1pPr marL="257175" indent="-257175">
              <a:lnSpc>
                <a:spcPct val="100000"/>
              </a:lnSpc>
              <a:spcBef>
                <a:spcPts val="400"/>
              </a:spcBef>
            </a:lvl1pPr>
            <a:lvl2pPr marL="592931" indent="-250031">
              <a:lnSpc>
                <a:spcPct val="100000"/>
              </a:lnSpc>
              <a:spcBef>
                <a:spcPts val="400"/>
              </a:spcBef>
              <a:buSzPct val="100000"/>
              <a:buChar char="–"/>
            </a:lvl2pPr>
            <a:lvl3pPr marL="925827" indent="-240029">
              <a:lnSpc>
                <a:spcPct val="100000"/>
              </a:lnSpc>
              <a:spcBef>
                <a:spcPts val="400"/>
              </a:spcBef>
              <a:buSzPct val="100000"/>
              <a:buChar char="•"/>
            </a:lvl3pPr>
            <a:lvl4pPr marL="1295400" indent="-266700">
              <a:lnSpc>
                <a:spcPct val="100000"/>
              </a:lnSpc>
              <a:spcBef>
                <a:spcPts val="400"/>
              </a:spcBef>
              <a:buChar char="–"/>
            </a:lvl4pPr>
            <a:lvl5pPr marL="1638300" indent="-266700">
              <a:lnSpc>
                <a:spcPct val="100000"/>
              </a:lnSpc>
              <a:spcBef>
                <a:spcPts val="400"/>
              </a:spcBef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6802" y="4801229"/>
            <a:ext cx="220000" cy="205911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3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3"/>
            <a:ext cx="4040188" cy="479824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800" b="1"/>
            </a:lvl1pPr>
            <a:lvl2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800" b="1"/>
            </a:lvl2pPr>
            <a:lvl3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800" b="1"/>
            </a:lvl3pPr>
            <a:lvl4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800" b="1"/>
            </a:lvl4pPr>
            <a:lvl5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6" y="1151333"/>
            <a:ext cx="4041777" cy="479826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6802" y="4801229"/>
            <a:ext cx="220000" cy="205911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6802" y="4801229"/>
            <a:ext cx="220000" cy="205911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457201" y="204785"/>
            <a:ext cx="3008317" cy="871540"/>
          </a:xfrm>
          <a:prstGeom prst="rect">
            <a:avLst/>
          </a:prstGeom>
        </p:spPr>
        <p:txBody>
          <a:bodyPr lIns="45718" tIns="45718" rIns="45718" bIns="45718" anchor="b"/>
          <a:lstStyle>
            <a:lvl1pPr>
              <a:lnSpc>
                <a:spcPct val="100000"/>
              </a:lnSpc>
              <a:defRPr sz="15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6"/>
          </a:xfrm>
          <a:prstGeom prst="rect">
            <a:avLst/>
          </a:prstGeom>
        </p:spPr>
        <p:txBody>
          <a:bodyPr lIns="45718" tIns="45718" rIns="45718" bIns="45718"/>
          <a:lstStyle>
            <a:lvl1pPr marL="257175" indent="-257175">
              <a:lnSpc>
                <a:spcPct val="100000"/>
              </a:lnSpc>
              <a:spcBef>
                <a:spcPts val="500"/>
              </a:spcBef>
              <a:defRPr sz="2400"/>
            </a:lvl1pPr>
            <a:lvl2pPr marL="587827" indent="-244928">
              <a:lnSpc>
                <a:spcPct val="100000"/>
              </a:lnSpc>
              <a:spcBef>
                <a:spcPts val="500"/>
              </a:spcBef>
              <a:buSzPct val="100000"/>
              <a:buChar char="–"/>
              <a:defRPr sz="2400"/>
            </a:lvl2pPr>
            <a:lvl3pPr marL="914400" indent="-228600">
              <a:lnSpc>
                <a:spcPct val="100000"/>
              </a:lnSpc>
              <a:spcBef>
                <a:spcPts val="500"/>
              </a:spcBef>
              <a:buSzPct val="100000"/>
              <a:buChar char="•"/>
              <a:defRPr sz="2400"/>
            </a:lvl3pPr>
            <a:lvl4pPr marL="1303019" indent="-274319">
              <a:lnSpc>
                <a:spcPct val="100000"/>
              </a:lnSpc>
              <a:spcBef>
                <a:spcPts val="500"/>
              </a:spcBef>
              <a:buChar char="–"/>
              <a:defRPr sz="2400"/>
            </a:lvl4pPr>
            <a:lvl5pPr marL="1645920" indent="-274319">
              <a:lnSpc>
                <a:spcPct val="100000"/>
              </a:lnSpc>
              <a:spcBef>
                <a:spcPts val="500"/>
              </a:spcBef>
              <a:buChar char="»"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8" y="1076326"/>
            <a:ext cx="3008317" cy="3518297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6802" y="4801229"/>
            <a:ext cx="220000" cy="205911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Text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4" cy="425054"/>
          </a:xfrm>
          <a:prstGeom prst="rect">
            <a:avLst/>
          </a:prstGeom>
        </p:spPr>
        <p:txBody>
          <a:bodyPr lIns="45718" tIns="45718" rIns="45718" bIns="45718" anchor="b"/>
          <a:lstStyle>
            <a:lvl1pPr>
              <a:lnSpc>
                <a:spcPct val="100000"/>
              </a:lnSpc>
              <a:defRPr sz="15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8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459581"/>
            <a:ext cx="5486404" cy="3086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025503"/>
            <a:ext cx="5486404" cy="60365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>
              <a:lnSpc>
                <a:spcPct val="100000"/>
              </a:lnSpc>
              <a:spcBef>
                <a:spcPts val="200"/>
              </a:spcBef>
              <a:buSzTx/>
              <a:buFontTx/>
              <a:buNone/>
              <a:defRPr sz="1000"/>
            </a:lvl1pPr>
            <a:lvl2pPr marL="0" indent="0">
              <a:lnSpc>
                <a:spcPct val="100000"/>
              </a:lnSpc>
              <a:spcBef>
                <a:spcPts val="200"/>
              </a:spcBef>
              <a:buSzTx/>
              <a:buFontTx/>
              <a:buNone/>
              <a:defRPr sz="1000"/>
            </a:lvl2pPr>
            <a:lvl3pPr marL="0" indent="0">
              <a:lnSpc>
                <a:spcPct val="100000"/>
              </a:lnSpc>
              <a:spcBef>
                <a:spcPts val="200"/>
              </a:spcBef>
              <a:buSzTx/>
              <a:buFontTx/>
              <a:buNone/>
              <a:defRPr sz="1000"/>
            </a:lvl3pPr>
            <a:lvl4pPr marL="0" indent="0">
              <a:lnSpc>
                <a:spcPct val="100000"/>
              </a:lnSpc>
              <a:spcBef>
                <a:spcPts val="200"/>
              </a:spcBef>
              <a:buSzTx/>
              <a:buFontTx/>
              <a:buNone/>
              <a:defRPr sz="1000"/>
            </a:lvl4pPr>
            <a:lvl5pPr marL="0" indent="0">
              <a:lnSpc>
                <a:spcPct val="100000"/>
              </a:lnSpc>
              <a:spcBef>
                <a:spcPts val="200"/>
              </a:spcBef>
              <a:buSzTx/>
              <a:buFontTx/>
              <a:buNone/>
              <a:defRPr sz="1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6802" y="4801229"/>
            <a:ext cx="220000" cy="205911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3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9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4"/>
          </a:xfrm>
          <a:prstGeom prst="rect">
            <a:avLst/>
          </a:prstGeom>
        </p:spPr>
        <p:txBody>
          <a:bodyPr lIns="45718" tIns="45718" rIns="45718" bIns="45718"/>
          <a:lstStyle>
            <a:lvl1pPr marL="257175" indent="-257175">
              <a:lnSpc>
                <a:spcPct val="100000"/>
              </a:lnSpc>
              <a:spcBef>
                <a:spcPts val="500"/>
              </a:spcBef>
              <a:defRPr sz="2400"/>
            </a:lvl1pPr>
            <a:lvl2pPr marL="587827" indent="-244928">
              <a:lnSpc>
                <a:spcPct val="100000"/>
              </a:lnSpc>
              <a:spcBef>
                <a:spcPts val="500"/>
              </a:spcBef>
              <a:buSzPct val="100000"/>
              <a:buChar char="–"/>
              <a:defRPr sz="2400"/>
            </a:lvl2pPr>
            <a:lvl3pPr marL="914400" indent="-228600">
              <a:lnSpc>
                <a:spcPct val="100000"/>
              </a:lnSpc>
              <a:spcBef>
                <a:spcPts val="500"/>
              </a:spcBef>
              <a:buSzPct val="100000"/>
              <a:buChar char="•"/>
              <a:defRPr sz="2400"/>
            </a:lvl3pPr>
            <a:lvl4pPr marL="1303019" indent="-274319">
              <a:lnSpc>
                <a:spcPct val="100000"/>
              </a:lnSpc>
              <a:spcBef>
                <a:spcPts val="500"/>
              </a:spcBef>
              <a:buChar char="–"/>
              <a:defRPr sz="2400"/>
            </a:lvl4pPr>
            <a:lvl5pPr marL="1645920" indent="-274319">
              <a:lnSpc>
                <a:spcPct val="100000"/>
              </a:lnSpc>
              <a:spcBef>
                <a:spcPts val="500"/>
              </a:spcBef>
              <a:buChar char="»"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6802" y="4801229"/>
            <a:ext cx="220000" cy="205911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Text"/>
          <p:cNvSpPr txBox="1">
            <a:spLocks noGrp="1"/>
          </p:cNvSpPr>
          <p:nvPr>
            <p:ph type="title"/>
          </p:nvPr>
        </p:nvSpPr>
        <p:spPr>
          <a:xfrm>
            <a:off x="6629400" y="205978"/>
            <a:ext cx="2057400" cy="4388647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0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05978"/>
            <a:ext cx="6019800" cy="4388647"/>
          </a:xfrm>
          <a:prstGeom prst="rect">
            <a:avLst/>
          </a:prstGeom>
        </p:spPr>
        <p:txBody>
          <a:bodyPr lIns="45718" tIns="45718" rIns="45718" bIns="45718"/>
          <a:lstStyle>
            <a:lvl1pPr marL="257175" indent="-257175">
              <a:lnSpc>
                <a:spcPct val="100000"/>
              </a:lnSpc>
              <a:spcBef>
                <a:spcPts val="500"/>
              </a:spcBef>
              <a:defRPr sz="2400"/>
            </a:lvl1pPr>
            <a:lvl2pPr marL="587827" indent="-244928">
              <a:lnSpc>
                <a:spcPct val="100000"/>
              </a:lnSpc>
              <a:spcBef>
                <a:spcPts val="500"/>
              </a:spcBef>
              <a:buSzPct val="100000"/>
              <a:buChar char="–"/>
              <a:defRPr sz="2400"/>
            </a:lvl2pPr>
            <a:lvl3pPr marL="914400" indent="-228600">
              <a:lnSpc>
                <a:spcPct val="100000"/>
              </a:lnSpc>
              <a:spcBef>
                <a:spcPts val="500"/>
              </a:spcBef>
              <a:buSzPct val="100000"/>
              <a:buChar char="•"/>
              <a:defRPr sz="2400"/>
            </a:lvl3pPr>
            <a:lvl4pPr marL="1303019" indent="-274319">
              <a:lnSpc>
                <a:spcPct val="100000"/>
              </a:lnSpc>
              <a:spcBef>
                <a:spcPts val="500"/>
              </a:spcBef>
              <a:buChar char="–"/>
              <a:defRPr sz="2400"/>
            </a:lvl4pPr>
            <a:lvl5pPr marL="1645920" indent="-274319">
              <a:lnSpc>
                <a:spcPct val="100000"/>
              </a:lnSpc>
              <a:spcBef>
                <a:spcPts val="500"/>
              </a:spcBef>
              <a:buChar char="»"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6802" y="4801229"/>
            <a:ext cx="220000" cy="205911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6"/>
          <p:cNvSpPr/>
          <p:nvPr/>
        </p:nvSpPr>
        <p:spPr>
          <a:xfrm>
            <a:off x="8672906" y="646947"/>
            <a:ext cx="276232" cy="3356814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216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609" y="4087393"/>
            <a:ext cx="739454" cy="422182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Title Text"/>
          <p:cNvSpPr txBox="1">
            <a:spLocks noGrp="1"/>
          </p:cNvSpPr>
          <p:nvPr>
            <p:ph type="title"/>
          </p:nvPr>
        </p:nvSpPr>
        <p:spPr>
          <a:xfrm>
            <a:off x="628650" y="663556"/>
            <a:ext cx="7744802" cy="74563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18210" y="4229550"/>
            <a:ext cx="197144" cy="1830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1657350" y="1597818"/>
            <a:ext cx="5829300" cy="1102520"/>
          </a:xfrm>
          <a:prstGeom prst="rect">
            <a:avLst/>
          </a:prstGeom>
        </p:spPr>
        <p:txBody>
          <a:bodyPr lIns="34288" tIns="34288" rIns="34288" bIns="34288"/>
          <a:lstStyle>
            <a:lvl1pPr algn="ctr">
              <a:lnSpc>
                <a:spcPct val="100000"/>
              </a:lnSpc>
              <a:defRPr sz="3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71700" y="2914650"/>
            <a:ext cx="4800600" cy="1314450"/>
          </a:xfrm>
          <a:prstGeom prst="rect">
            <a:avLst/>
          </a:prstGeom>
        </p:spPr>
        <p:txBody>
          <a:bodyPr lIns="34288" tIns="34288" rIns="34288" bIns="34288"/>
          <a:lstStyle>
            <a:lvl1pPr marL="0" indent="0" algn="ctr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61" y="4812659"/>
            <a:ext cx="197140" cy="183051"/>
          </a:xfrm>
          <a:prstGeom prst="rect">
            <a:avLst/>
          </a:prstGeom>
        </p:spPr>
        <p:txBody>
          <a:bodyPr lIns="34288" tIns="34288" rIns="34288" bIns="34288"/>
          <a:lstStyle>
            <a:lvl1pPr defTabSz="6858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Text"/>
          <p:cNvSpPr txBox="1">
            <a:spLocks noGrp="1"/>
          </p:cNvSpPr>
          <p:nvPr>
            <p:ph type="title"/>
          </p:nvPr>
        </p:nvSpPr>
        <p:spPr>
          <a:xfrm>
            <a:off x="1614487" y="273844"/>
            <a:ext cx="5915026" cy="994173"/>
          </a:xfrm>
          <a:prstGeom prst="rect">
            <a:avLst/>
          </a:prstGeom>
        </p:spPr>
        <p:txBody>
          <a:bodyPr lIns="34289" tIns="34289" rIns="34289" bIns="34289"/>
          <a:lstStyle>
            <a:lvl1pPr defTabSz="514350"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35" name="Body Level One…"/>
          <p:cNvSpPr txBox="1">
            <a:spLocks noGrp="1"/>
          </p:cNvSpPr>
          <p:nvPr>
            <p:ph type="body" idx="1"/>
          </p:nvPr>
        </p:nvSpPr>
        <p:spPr>
          <a:xfrm>
            <a:off x="1614487" y="1369218"/>
            <a:ext cx="5915026" cy="3263505"/>
          </a:xfrm>
          <a:prstGeom prst="rect">
            <a:avLst/>
          </a:prstGeom>
        </p:spPr>
        <p:txBody>
          <a:bodyPr lIns="34289" tIns="34289" rIns="34289" bIns="34289"/>
          <a:lstStyle>
            <a:lvl1pPr marL="114300" indent="-114300" defTabSz="514350">
              <a:spcBef>
                <a:spcPts val="500"/>
              </a:spcBef>
              <a:defRPr sz="1400"/>
            </a:lvl1pPr>
            <a:lvl2pPr marL="476250" indent="-133350" defTabSz="514350">
              <a:spcBef>
                <a:spcPts val="500"/>
              </a:spcBef>
              <a:buSzPct val="100000"/>
              <a:buChar char="•"/>
              <a:defRPr sz="1400"/>
            </a:lvl2pPr>
            <a:lvl3pPr marL="845819" indent="-160019" defTabSz="514350">
              <a:spcBef>
                <a:spcPts val="500"/>
              </a:spcBef>
              <a:buSzPct val="100000"/>
              <a:buChar char="•"/>
              <a:defRPr sz="1400"/>
            </a:lvl3pPr>
            <a:lvl4pPr marL="1213338" indent="-184638" defTabSz="514350">
              <a:spcBef>
                <a:spcPts val="500"/>
              </a:spcBef>
              <a:defRPr sz="1400"/>
            </a:lvl4pPr>
            <a:lvl5pPr marL="1556238" indent="-184638" defTabSz="514350">
              <a:spcBef>
                <a:spcPts val="500"/>
              </a:spcBef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70990" y="4827504"/>
            <a:ext cx="158523" cy="153363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 sz="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itle Text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2"/>
          </a:xfrm>
          <a:prstGeom prst="rect">
            <a:avLst/>
          </a:prstGeom>
        </p:spPr>
        <p:txBody>
          <a:bodyPr lIns="34288" tIns="34288" rIns="34288" bIns="34288"/>
          <a:lstStyle>
            <a:lvl1pPr algn="ctr">
              <a:lnSpc>
                <a:spcPct val="100000"/>
              </a:lnSpc>
              <a:defRPr sz="3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44" name="Body Level One…"/>
          <p:cNvSpPr txBox="1">
            <a:spLocks noGrp="1"/>
          </p:cNvSpPr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8" tIns="34288" rIns="34288" bIns="34288"/>
          <a:lstStyle>
            <a:lvl1pPr marL="257175" indent="-257175">
              <a:lnSpc>
                <a:spcPct val="100000"/>
              </a:lnSpc>
              <a:spcBef>
                <a:spcPts val="500"/>
              </a:spcBef>
              <a:defRPr sz="2400"/>
            </a:lvl1pPr>
            <a:lvl2pPr marL="702128" indent="-244928">
              <a:lnSpc>
                <a:spcPct val="100000"/>
              </a:lnSpc>
              <a:spcBef>
                <a:spcPts val="500"/>
              </a:spcBef>
              <a:buSzPct val="100000"/>
              <a:buChar char="–"/>
              <a:defRPr sz="24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buSzPct val="100000"/>
              <a:buChar char="•"/>
              <a:defRPr sz="2400"/>
            </a:lvl3pPr>
            <a:lvl4pPr marL="1645920" indent="-274320">
              <a:lnSpc>
                <a:spcPct val="100000"/>
              </a:lnSpc>
              <a:spcBef>
                <a:spcPts val="500"/>
              </a:spcBef>
              <a:buChar char="–"/>
              <a:defRPr sz="2400"/>
            </a:lvl4pPr>
            <a:lvl5pPr marL="2103120" indent="-274320">
              <a:lnSpc>
                <a:spcPct val="100000"/>
              </a:lnSpc>
              <a:spcBef>
                <a:spcPts val="500"/>
              </a:spcBef>
              <a:buChar char="»"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61" y="4812659"/>
            <a:ext cx="197140" cy="183051"/>
          </a:xfrm>
          <a:prstGeom prst="rect">
            <a:avLst/>
          </a:prstGeom>
        </p:spPr>
        <p:txBody>
          <a:bodyPr lIns="34288" tIns="34288" rIns="34288" bIns="34288"/>
          <a:lstStyle>
            <a:lvl1pPr defTabSz="6858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 0"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6"/>
          <p:cNvSpPr/>
          <p:nvPr/>
        </p:nvSpPr>
        <p:spPr>
          <a:xfrm>
            <a:off x="8672906" y="5348"/>
            <a:ext cx="276227" cy="4475747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41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609" y="4592608"/>
            <a:ext cx="739449" cy="562903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623887" y="1282303"/>
            <a:ext cx="7886701" cy="2139556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3887" y="3442098"/>
            <a:ext cx="7886701" cy="112514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18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18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18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1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6"/>
          <p:cNvSpPr/>
          <p:nvPr/>
        </p:nvSpPr>
        <p:spPr>
          <a:xfrm>
            <a:off x="8672906" y="5348"/>
            <a:ext cx="276227" cy="4475747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52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609" y="4592608"/>
            <a:ext cx="739449" cy="562903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"/>
          <p:cNvSpPr/>
          <p:nvPr/>
        </p:nvSpPr>
        <p:spPr>
          <a:xfrm>
            <a:off x="8672906" y="5348"/>
            <a:ext cx="276227" cy="4475747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63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609" y="4592608"/>
            <a:ext cx="739449" cy="562903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629841" y="273842"/>
            <a:ext cx="7886701" cy="9941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1260871"/>
            <a:ext cx="3868342" cy="61793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800" b="1"/>
            </a:lvl1pPr>
            <a:lvl2pPr marL="0" indent="0">
              <a:buSzTx/>
              <a:buFontTx/>
              <a:buNone/>
              <a:defRPr sz="1800" b="1"/>
            </a:lvl2pPr>
            <a:lvl3pPr marL="0" indent="0">
              <a:buSzTx/>
              <a:buFontTx/>
              <a:buNone/>
              <a:defRPr sz="1800" b="1"/>
            </a:lvl3pPr>
            <a:lvl4pPr marL="0" indent="0">
              <a:buSzTx/>
              <a:buFontTx/>
              <a:buNone/>
              <a:defRPr sz="1800" b="1"/>
            </a:lvl4pPr>
            <a:lvl5pPr marL="0" indent="0">
              <a:buSzTx/>
              <a:buFontTx/>
              <a:buNone/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29151" y="1260871"/>
            <a:ext cx="3887393" cy="617936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6"/>
          <p:cNvSpPr/>
          <p:nvPr/>
        </p:nvSpPr>
        <p:spPr>
          <a:xfrm>
            <a:off x="8672906" y="5348"/>
            <a:ext cx="276227" cy="4475747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83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609" y="4592608"/>
            <a:ext cx="739449" cy="562903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6"/>
          <p:cNvSpPr/>
          <p:nvPr/>
        </p:nvSpPr>
        <p:spPr>
          <a:xfrm>
            <a:off x="8672906" y="5348"/>
            <a:ext cx="276227" cy="4475747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92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609" y="4592608"/>
            <a:ext cx="739449" cy="562903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87391" y="740570"/>
            <a:ext cx="4629152" cy="365522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495979" indent="-224518">
              <a:defRPr sz="2400"/>
            </a:lvl2pPr>
            <a:lvl3pPr marL="653652" indent="-185737">
              <a:defRPr sz="2400"/>
            </a:lvl3pPr>
            <a:lvl4pPr marL="1303019" indent="-274319">
              <a:defRPr sz="2400"/>
            </a:lvl4pPr>
            <a:lvl5pPr marL="1645920" indent="-274319"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29839" y="1543050"/>
            <a:ext cx="2949182" cy="285869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8672906" y="5348"/>
            <a:ext cx="276227" cy="4475747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3" name="Picture 7" descr="Picture 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422609" y="4592608"/>
            <a:ext cx="739449" cy="56290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628650" y="27493"/>
            <a:ext cx="7744802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026441"/>
            <a:ext cx="7744802" cy="3606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90" tIns="34290" rIns="34290" bIns="3429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18208" y="4812659"/>
            <a:ext cx="197143" cy="183054"/>
          </a:xfrm>
          <a:prstGeom prst="rect">
            <a:avLst/>
          </a:prstGeom>
          <a:ln w="12700">
            <a:miter lim="400000"/>
          </a:ln>
        </p:spPr>
        <p:txBody>
          <a:bodyPr wrap="none" lIns="34290" tIns="34290" rIns="34290" bIns="34290" anchor="ctr">
            <a:spAutoFit/>
          </a:bodyPr>
          <a:lstStyle>
            <a:lvl1pPr algn="r">
              <a:defRPr sz="9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72" r:id="rId24"/>
    <p:sldLayoutId id="2147483673" r:id="rId25"/>
  </p:sldLayoutIdLst>
  <p:transition spd="med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14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500658" marR="0" indent="-22919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70000"/>
        <a:buFont typeface="Arial"/>
        <a:buChar char="❖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662940" marR="0" indent="-19502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80000"/>
        <a:buFont typeface="Arial"/>
        <a:buChar char="o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285875" marR="0" indent="-25717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628775" marR="0" indent="-25717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971675" marR="0" indent="-25717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2314575" marR="0" indent="-25717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2657475" marR="0" indent="-25717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3000375" marR="0" indent="-25717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tif"/><Relationship Id="rId5" Type="http://schemas.openxmlformats.org/officeDocument/2006/relationships/image" Target="../media/image43.tif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rishvarma.in/" TargetMode="Externa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>
            <a:spLocks noGrp="1"/>
          </p:cNvSpPr>
          <p:nvPr>
            <p:ph type="ctrTitle"/>
          </p:nvPr>
        </p:nvSpPr>
        <p:spPr>
          <a:xfrm>
            <a:off x="1595627" y="2833395"/>
            <a:ext cx="3344953" cy="1135641"/>
          </a:xfrm>
          <a:prstGeom prst="rect">
            <a:avLst/>
          </a:prstGeom>
        </p:spPr>
        <p:txBody>
          <a:bodyPr anchor="t"/>
          <a:lstStyle/>
          <a:p>
            <a:pPr algn="l" defTabSz="360456">
              <a:defRPr sz="2600"/>
            </a:pPr>
            <a:r>
              <a:t>Machine Learning Lab</a:t>
            </a:r>
            <a:endParaRPr sz="2900"/>
          </a:p>
          <a:p>
            <a:pPr algn="l" defTabSz="360456">
              <a:defRPr sz="2600">
                <a:solidFill>
                  <a:srgbClr val="44546A"/>
                </a:solidFill>
              </a:defRPr>
            </a:pPr>
            <a:r>
              <a:t>https://mll.iiit.ac.in</a:t>
            </a:r>
          </a:p>
        </p:txBody>
      </p:sp>
      <p:pic>
        <p:nvPicPr>
          <p:cNvPr id="25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875" y="2204880"/>
            <a:ext cx="1924843" cy="1940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Graphic 2">
            <a:extLst>
              <a:ext uri="{FF2B5EF4-FFF2-40B4-BE49-F238E27FC236}">
                <a16:creationId xmlns:a16="http://schemas.microsoft.com/office/drawing/2014/main" id="{07B990B8-0BA2-E38B-3FBA-9379E9C6C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2221" y="594631"/>
            <a:ext cx="1538968" cy="15389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345" name="Picture 21" descr="Picture 21"/>
          <p:cNvPicPr>
            <a:picLocks noChangeAspect="1"/>
          </p:cNvPicPr>
          <p:nvPr/>
        </p:nvPicPr>
        <p:blipFill>
          <a:blip r:embed="rId2"/>
          <a:srcRect l="14441" r="5410" b="1"/>
          <a:stretch>
            <a:fillRect/>
          </a:stretch>
        </p:blipFill>
        <p:spPr>
          <a:xfrm>
            <a:off x="2352290" y="9"/>
            <a:ext cx="3734595" cy="255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99" y="269"/>
                </a:lnTo>
                <a:cubicBezTo>
                  <a:pt x="2060" y="5952"/>
                  <a:pt x="3283" y="12900"/>
                  <a:pt x="3459" y="20447"/>
                </a:cubicBezTo>
                <a:lnTo>
                  <a:pt x="3473" y="21600"/>
                </a:lnTo>
                <a:lnTo>
                  <a:pt x="21600" y="21600"/>
                </a:lnTo>
                <a:lnTo>
                  <a:pt x="21579" y="19967"/>
                </a:lnTo>
                <a:cubicBezTo>
                  <a:pt x="21417" y="13049"/>
                  <a:pt x="20377" y="6632"/>
                  <a:pt x="18694" y="1233"/>
                </a:cubicBezTo>
                <a:lnTo>
                  <a:pt x="18267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46" name="Picture 15" descr="Picture 15"/>
          <p:cNvPicPr>
            <a:picLocks noChangeAspect="1"/>
          </p:cNvPicPr>
          <p:nvPr/>
        </p:nvPicPr>
        <p:blipFill>
          <a:blip r:embed="rId3"/>
          <a:srcRect r="14096" b="5"/>
          <a:stretch>
            <a:fillRect/>
          </a:stretch>
        </p:blipFill>
        <p:spPr>
          <a:xfrm>
            <a:off x="5536267" y="2602609"/>
            <a:ext cx="3607594" cy="255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7" y="0"/>
                </a:moveTo>
                <a:lnTo>
                  <a:pt x="3488" y="1616"/>
                </a:lnTo>
                <a:cubicBezTo>
                  <a:pt x="3306" y="9082"/>
                  <a:pt x="2040" y="15955"/>
                  <a:pt x="10" y="2157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50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47" name="Picture 18" descr="Picture 18"/>
          <p:cNvPicPr>
            <a:picLocks noChangeAspect="1"/>
          </p:cNvPicPr>
          <p:nvPr/>
        </p:nvPicPr>
        <p:blipFill>
          <a:blip r:embed="rId4"/>
          <a:srcRect r="3708" b="3"/>
          <a:stretch>
            <a:fillRect/>
          </a:stretch>
        </p:blipFill>
        <p:spPr>
          <a:xfrm>
            <a:off x="2392071" y="2592322"/>
            <a:ext cx="3694113" cy="255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86" y="0"/>
                </a:moveTo>
                <a:lnTo>
                  <a:pt x="3265" y="1825"/>
                </a:lnTo>
                <a:cubicBezTo>
                  <a:pt x="3101" y="8743"/>
                  <a:pt x="2048" y="15156"/>
                  <a:pt x="346" y="20555"/>
                </a:cubicBezTo>
                <a:lnTo>
                  <a:pt x="0" y="21600"/>
                </a:lnTo>
                <a:lnTo>
                  <a:pt x="18133" y="21600"/>
                </a:lnTo>
                <a:lnTo>
                  <a:pt x="18667" y="20074"/>
                </a:lnTo>
                <a:cubicBezTo>
                  <a:pt x="20369" y="14676"/>
                  <a:pt x="21420" y="8259"/>
                  <a:pt x="21584" y="1341"/>
                </a:cubicBezTo>
                <a:lnTo>
                  <a:pt x="21600" y="0"/>
                </a:lnTo>
                <a:lnTo>
                  <a:pt x="3286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48" name="Freeform: Shape 28"/>
          <p:cNvSpPr/>
          <p:nvPr/>
        </p:nvSpPr>
        <p:spPr>
          <a:xfrm>
            <a:off x="-1" y="-1"/>
            <a:ext cx="2959363" cy="5143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182" y="0"/>
                </a:lnTo>
                <a:lnTo>
                  <a:pt x="17929" y="842"/>
                </a:lnTo>
                <a:cubicBezTo>
                  <a:pt x="20247" y="3732"/>
                  <a:pt x="21600" y="7215"/>
                  <a:pt x="21600" y="10965"/>
                </a:cubicBezTo>
                <a:cubicBezTo>
                  <a:pt x="21600" y="14715"/>
                  <a:pt x="20247" y="18198"/>
                  <a:pt x="17929" y="21088"/>
                </a:cubicBezTo>
                <a:lnTo>
                  <a:pt x="1747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EFEFEF"/>
            </a:solidFill>
            <a:miter/>
          </a:ln>
          <a:effectLst>
            <a:outerShdw blurRad="50800" dist="38100" rotWithShape="0">
              <a:srgbClr val="D9D9D9">
                <a:alpha val="3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349" name="Freeform: Shape 30"/>
          <p:cNvSpPr/>
          <p:nvPr/>
        </p:nvSpPr>
        <p:spPr>
          <a:xfrm>
            <a:off x="-1" y="-1"/>
            <a:ext cx="2952505" cy="5143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171" y="0"/>
                </a:lnTo>
                <a:lnTo>
                  <a:pt x="17921" y="842"/>
                </a:lnTo>
                <a:cubicBezTo>
                  <a:pt x="20244" y="3732"/>
                  <a:pt x="21600" y="7215"/>
                  <a:pt x="21600" y="10965"/>
                </a:cubicBezTo>
                <a:cubicBezTo>
                  <a:pt x="21600" y="14715"/>
                  <a:pt x="20244" y="18198"/>
                  <a:pt x="17921" y="21088"/>
                </a:cubicBezTo>
                <a:lnTo>
                  <a:pt x="1746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350" name="Title 1"/>
          <p:cNvSpPr txBox="1">
            <a:spLocks noGrp="1"/>
          </p:cNvSpPr>
          <p:nvPr>
            <p:ph type="title"/>
          </p:nvPr>
        </p:nvSpPr>
        <p:spPr>
          <a:xfrm>
            <a:off x="246883" y="202781"/>
            <a:ext cx="2347343" cy="1184229"/>
          </a:xfrm>
          <a:prstGeom prst="rect">
            <a:avLst/>
          </a:prstGeom>
        </p:spPr>
        <p:txBody>
          <a:bodyPr lIns="45718" tIns="45718" rIns="45718" bIns="45718"/>
          <a:lstStyle>
            <a:lvl1pPr defTabSz="658368">
              <a:defRPr sz="2000"/>
            </a:lvl1pPr>
          </a:lstStyle>
          <a:p>
            <a:r>
              <a:t>Information Aggregation over Internet (blockchains)</a:t>
            </a:r>
          </a:p>
        </p:txBody>
      </p:sp>
      <p:sp>
        <p:nvSpPr>
          <p:cNvPr id="351" name="Rectangle 32"/>
          <p:cNvSpPr/>
          <p:nvPr/>
        </p:nvSpPr>
        <p:spPr>
          <a:xfrm>
            <a:off x="0" y="754380"/>
            <a:ext cx="96012" cy="49042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352" name="Rectangle 34"/>
          <p:cNvSpPr/>
          <p:nvPr/>
        </p:nvSpPr>
        <p:spPr>
          <a:xfrm>
            <a:off x="329184" y="1567455"/>
            <a:ext cx="2125980" cy="13718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353" name="TextBox 16"/>
          <p:cNvSpPr txBox="1"/>
          <p:nvPr/>
        </p:nvSpPr>
        <p:spPr>
          <a:xfrm>
            <a:off x="153828" y="1718300"/>
            <a:ext cx="2672078" cy="2942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indent="-203454" defTabSz="813816">
              <a:lnSpc>
                <a:spcPct val="81000"/>
              </a:lnSpc>
              <a:spcBef>
                <a:spcPts val="500"/>
              </a:spcBef>
              <a:buSzPct val="100000"/>
              <a:buFont typeface="Arial"/>
              <a:buChar char="•"/>
              <a:defRPr sz="1700" b="1">
                <a:latin typeface="+mj-lt"/>
                <a:ea typeface="+mj-ea"/>
                <a:cs typeface="+mj-cs"/>
                <a:sym typeface="Calibri"/>
              </a:defRPr>
            </a:pPr>
            <a:r>
              <a:t>Applications</a:t>
            </a:r>
          </a:p>
          <a:p>
            <a:pPr indent="-203454" defTabSz="813816">
              <a:lnSpc>
                <a:spcPct val="81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e-Governance (CryptoSwaraj)</a:t>
            </a:r>
          </a:p>
          <a:p>
            <a:pPr indent="-203454" defTabSz="813816">
              <a:lnSpc>
                <a:spcPct val="81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latin typeface="+mj-lt"/>
                <a:ea typeface="+mj-ea"/>
                <a:cs typeface="+mj-cs"/>
                <a:sym typeface="Calibri"/>
              </a:defRPr>
            </a:pPr>
            <a:endParaRPr/>
          </a:p>
          <a:p>
            <a:pPr indent="-203454" defTabSz="813816">
              <a:lnSpc>
                <a:spcPct val="81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Crowdfunding</a:t>
            </a:r>
          </a:p>
          <a:p>
            <a:pPr indent="-203454" defTabSz="813816">
              <a:lnSpc>
                <a:spcPct val="81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latin typeface="+mj-lt"/>
                <a:ea typeface="+mj-ea"/>
                <a:cs typeface="+mj-cs"/>
                <a:sym typeface="Calibri"/>
              </a:defRPr>
            </a:pPr>
            <a:endParaRPr/>
          </a:p>
          <a:p>
            <a:pPr indent="-203454" defTabSz="813816">
              <a:lnSpc>
                <a:spcPct val="81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Location Based Services</a:t>
            </a:r>
          </a:p>
          <a:p>
            <a:pPr indent="-203454" defTabSz="813816">
              <a:lnSpc>
                <a:spcPct val="81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latin typeface="+mj-lt"/>
                <a:ea typeface="+mj-ea"/>
                <a:cs typeface="+mj-cs"/>
                <a:sym typeface="Calibri"/>
              </a:defRPr>
            </a:pPr>
            <a:endParaRPr/>
          </a:p>
          <a:p>
            <a:pPr indent="-203454" defTabSz="813816">
              <a:lnSpc>
                <a:spcPct val="81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Crowdsourcing</a:t>
            </a:r>
          </a:p>
          <a:p>
            <a:pPr indent="-203454" defTabSz="813816">
              <a:lnSpc>
                <a:spcPct val="81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354" name="Picture 17" descr="Picture 17"/>
          <p:cNvPicPr>
            <a:picLocks noChangeAspect="1"/>
          </p:cNvPicPr>
          <p:nvPr/>
        </p:nvPicPr>
        <p:blipFill>
          <a:blip r:embed="rId5"/>
          <a:srcRect r="7" b="5271"/>
          <a:stretch>
            <a:fillRect/>
          </a:stretch>
        </p:blipFill>
        <p:spPr>
          <a:xfrm>
            <a:off x="5553278" y="9"/>
            <a:ext cx="3590529" cy="255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20" y="1220"/>
                </a:lnTo>
                <a:cubicBezTo>
                  <a:pt x="2089" y="6317"/>
                  <a:pt x="3151" y="12333"/>
                  <a:pt x="3390" y="18821"/>
                </a:cubicBezTo>
                <a:lnTo>
                  <a:pt x="344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357" name="TextBox 19"/>
          <p:cNvGrpSpPr/>
          <p:nvPr/>
        </p:nvGrpSpPr>
        <p:grpSpPr>
          <a:xfrm>
            <a:off x="-26430" y="4174769"/>
            <a:ext cx="3607736" cy="769519"/>
            <a:chOff x="-1" y="0"/>
            <a:chExt cx="3607735" cy="769518"/>
          </a:xfrm>
        </p:grpSpPr>
        <p:sp>
          <p:nvSpPr>
            <p:cNvPr id="355" name="Rectangle"/>
            <p:cNvSpPr/>
            <p:nvPr/>
          </p:nvSpPr>
          <p:spPr>
            <a:xfrm>
              <a:off x="-1" y="0"/>
              <a:ext cx="3607735" cy="708511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spcBef>
                  <a:spcPts val="600"/>
                </a:spcBef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356" name="ECAI 16, AAMAS 17,19, IJCAI 19…"/>
            <p:cNvSpPr txBox="1"/>
            <p:nvPr/>
          </p:nvSpPr>
          <p:spPr>
            <a:xfrm>
              <a:off x="25899" y="46248"/>
              <a:ext cx="3516294" cy="7232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spcBef>
                  <a:spcPts val="600"/>
                </a:spcBef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200"/>
                <a:t>ECAI 16, AAMAS 17,19, IJCAI 19</a:t>
              </a:r>
              <a:r>
                <a:rPr lang="en-US" sz="1200"/>
                <a:t> </a:t>
              </a:r>
            </a:p>
            <a:p>
              <a:pPr algn="ctr">
                <a:spcBef>
                  <a:spcPts val="600"/>
                </a:spcBef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sz="1200"/>
                <a:t>IJCAI 19, EMAS20</a:t>
              </a:r>
              <a:r>
                <a:rPr lang="en-US" sz="1200"/>
                <a:t>, </a:t>
              </a:r>
              <a:r>
                <a:rPr sz="1200"/>
                <a:t>GAIW 20</a:t>
              </a:r>
              <a:r>
                <a:rPr lang="en-US" sz="1200"/>
                <a:t>, PRICAI'21b, Wi-IAT'21a, WI-IAT'21b,  GAIW'22, </a:t>
              </a:r>
              <a:endParaRPr sz="120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 advAuto="0"/>
      <p:bldP spid="354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 122"/>
          <p:cNvSpPr/>
          <p:nvPr/>
        </p:nvSpPr>
        <p:spPr>
          <a:xfrm>
            <a:off x="2285" y="0"/>
            <a:ext cx="9141716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360" name="Rectangle 124"/>
          <p:cNvSpPr/>
          <p:nvPr/>
        </p:nvSpPr>
        <p:spPr>
          <a:xfrm>
            <a:off x="-2" y="0"/>
            <a:ext cx="4848449" cy="5143500"/>
          </a:xfrm>
          <a:prstGeom prst="rect">
            <a:avLst/>
          </a:prstGeom>
          <a:solidFill>
            <a:srgbClr val="000000">
              <a:alpha val="8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361" name="Freeform: Shape 126"/>
          <p:cNvSpPr/>
          <p:nvPr/>
        </p:nvSpPr>
        <p:spPr>
          <a:xfrm>
            <a:off x="-1" y="-1"/>
            <a:ext cx="3409754" cy="5143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716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3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lang="en-US"/>
          </a:p>
        </p:txBody>
      </p:sp>
      <p:sp>
        <p:nvSpPr>
          <p:cNvPr id="362" name="Title 1"/>
          <p:cNvSpPr txBox="1">
            <a:spLocks noGrp="1"/>
          </p:cNvSpPr>
          <p:nvPr>
            <p:ph type="title"/>
          </p:nvPr>
        </p:nvSpPr>
        <p:spPr>
          <a:xfrm>
            <a:off x="656359" y="2743071"/>
            <a:ext cx="3915949" cy="1008731"/>
          </a:xfrm>
          <a:prstGeom prst="rect">
            <a:avLst/>
          </a:prstGeom>
        </p:spPr>
        <p:txBody>
          <a:bodyPr lIns="45718" tIns="45718" rIns="45718" bIns="45718"/>
          <a:lstStyle/>
          <a:p>
            <a:pPr algn="l" defTabSz="914400">
              <a:lnSpc>
                <a:spcPct val="90000"/>
              </a:lnSpc>
              <a:def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Team VidyutVanika [Placed 2</a:t>
            </a:r>
            <a:r>
              <a:rPr baseline="29938"/>
              <a:t>nd</a:t>
            </a:r>
            <a:r>
              <a:t> in PowerTac 2018]</a:t>
            </a:r>
          </a:p>
        </p:txBody>
      </p:sp>
      <p:sp>
        <p:nvSpPr>
          <p:cNvPr id="363" name="Content Placeholder 3"/>
          <p:cNvSpPr txBox="1">
            <a:spLocks noGrp="1"/>
          </p:cNvSpPr>
          <p:nvPr>
            <p:ph type="body" sz="half" idx="1"/>
          </p:nvPr>
        </p:nvSpPr>
        <p:spPr>
          <a:xfrm>
            <a:off x="534131" y="3923568"/>
            <a:ext cx="3926617" cy="946785"/>
          </a:xfrm>
          <a:prstGeom prst="rect">
            <a:avLst/>
          </a:prstGeom>
        </p:spPr>
        <p:txBody>
          <a:bodyPr lIns="45718" tIns="45718" rIns="45718" bIns="45718">
            <a:normAutofit lnSpcReduction="10000"/>
          </a:bodyPr>
          <a:lstStyle/>
          <a:p>
            <a:pPr indent="-228600" defTabSz="914400">
              <a:lnSpc>
                <a:spcPct val="90000"/>
              </a:lnSpc>
              <a:defRPr sz="1500">
                <a:solidFill>
                  <a:srgbClr val="FFFFFF"/>
                </a:solidFill>
              </a:defRPr>
            </a:pPr>
            <a:r>
              <a:t>IIIT-H Team: Susobhan Ghosh, </a:t>
            </a:r>
            <a:r>
              <a:rPr b="1"/>
              <a:t>Dr. Sujit Gujar, Dr. Praveen Paruchuri</a:t>
            </a:r>
          </a:p>
          <a:p>
            <a:pPr indent="-228600" defTabSz="914400">
              <a:lnSpc>
                <a:spcPct val="90000"/>
              </a:lnSpc>
              <a:defRPr sz="1500">
                <a:solidFill>
                  <a:srgbClr val="FFFFFF"/>
                </a:solidFill>
              </a:defRPr>
            </a:pPr>
            <a:r>
              <a:t>TCS Research Team: Dr. Easwar Subramanian, Dr. Sanjay Bhat</a:t>
            </a:r>
          </a:p>
        </p:txBody>
      </p:sp>
      <p:pic>
        <p:nvPicPr>
          <p:cNvPr id="365" name="Picture 2" descr="Picture 2"/>
          <p:cNvPicPr>
            <a:picLocks noChangeAspect="1"/>
          </p:cNvPicPr>
          <p:nvPr/>
        </p:nvPicPr>
        <p:blipFill>
          <a:blip r:embed="rId2"/>
          <a:srcRect l="3500"/>
          <a:stretch>
            <a:fillRect/>
          </a:stretch>
        </p:blipFill>
        <p:spPr>
          <a:xfrm>
            <a:off x="5266304" y="2585465"/>
            <a:ext cx="3502507" cy="207791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ADB0E71-264F-72BF-DDF5-397EFAA73CA4}"/>
              </a:ext>
            </a:extLst>
          </p:cNvPr>
          <p:cNvSpPr txBox="1">
            <a:spLocks/>
          </p:cNvSpPr>
          <p:nvPr/>
        </p:nvSpPr>
        <p:spPr>
          <a:xfrm>
            <a:off x="418950" y="90826"/>
            <a:ext cx="3915949" cy="1008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685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l" defTabSz="914400" hangingPunct="1">
              <a:lnSpc>
                <a:spcPct val="90000"/>
              </a:lnSpc>
              <a:def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Team </a:t>
            </a:r>
            <a:r>
              <a:rPr lang="en-US" sz="230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VidyutVanika</a:t>
            </a:r>
            <a:r>
              <a:rPr lang="en-US" sz="2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 [Placed </a:t>
            </a:r>
            <a:r>
              <a:rPr lang="en-US" sz="2300">
                <a:ea typeface="+mj-lt"/>
                <a:cs typeface="Helvetica"/>
                <a:sym typeface="Helvetica"/>
              </a:rPr>
              <a:t>1st</a:t>
            </a:r>
            <a:r>
              <a:rPr lang="en-US" sz="2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  in </a:t>
            </a:r>
            <a:r>
              <a:rPr lang="en-US" sz="230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PowerTac</a:t>
            </a:r>
            <a:r>
              <a:rPr lang="en-US" sz="2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 2022]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8EBB1AF-41C4-790D-E993-63A58518BAA8}"/>
              </a:ext>
            </a:extLst>
          </p:cNvPr>
          <p:cNvSpPr txBox="1">
            <a:spLocks/>
          </p:cNvSpPr>
          <p:nvPr/>
        </p:nvSpPr>
        <p:spPr>
          <a:xfrm>
            <a:off x="508144" y="1429890"/>
            <a:ext cx="3926617" cy="946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t">
            <a:normAutofit lnSpcReduction="10000"/>
          </a:bodyPr>
          <a:lstStyle>
            <a:lvl1pPr marL="257175" marR="0" indent="-257175" algn="l" defTabSz="6858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587827" marR="0" indent="-244928" algn="l" defTabSz="6858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914400" marR="0" indent="-228600" algn="l" defTabSz="6858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303019" marR="0" indent="-274319" algn="l" defTabSz="6858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1645920" marR="0" indent="-274319" algn="l" defTabSz="6858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1971675" marR="0" indent="-257175" algn="l" defTabSz="685800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2314575" marR="0" indent="-257175" algn="l" defTabSz="685800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2657475" marR="0" indent="-257175" algn="l" defTabSz="685800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3000375" marR="0" indent="-257175" algn="l" defTabSz="685800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indent="-228600" defTabSz="914400" hangingPunct="1">
              <a:lnSpc>
                <a:spcPct val="90000"/>
              </a:lnSpc>
              <a:defRPr sz="1500">
                <a:solidFill>
                  <a:srgbClr val="FFFFFF"/>
                </a:solidFill>
              </a:defRPr>
            </a:pPr>
            <a:r>
              <a:rPr lang="en-US" sz="1500">
                <a:solidFill>
                  <a:srgbClr val="FFFFFF"/>
                </a:solidFill>
              </a:rPr>
              <a:t>IIIT-H Team: Sanjay </a:t>
            </a:r>
            <a:r>
              <a:rPr lang="en-US" sz="1500" err="1">
                <a:solidFill>
                  <a:srgbClr val="FFFFFF"/>
                </a:solidFill>
              </a:rPr>
              <a:t>Chandlekar</a:t>
            </a:r>
            <a:r>
              <a:rPr lang="en-US" sz="1500">
                <a:solidFill>
                  <a:srgbClr val="FFFFFF"/>
                </a:solidFill>
              </a:rPr>
              <a:t>, </a:t>
            </a:r>
            <a:r>
              <a:rPr lang="en-US" sz="1500" b="1">
                <a:solidFill>
                  <a:srgbClr val="FFFFFF"/>
                </a:solidFill>
              </a:rPr>
              <a:t>Dr. Sujit Gujar, Dr. Praveen Paruchuri</a:t>
            </a:r>
          </a:p>
          <a:p>
            <a:pPr indent="-228600" defTabSz="914400" hangingPunct="1">
              <a:lnSpc>
                <a:spcPct val="90000"/>
              </a:lnSpc>
              <a:defRPr sz="1500">
                <a:solidFill>
                  <a:srgbClr val="FFFFFF"/>
                </a:solidFill>
              </a:defRPr>
            </a:pPr>
            <a:r>
              <a:rPr lang="en-US" sz="1500">
                <a:solidFill>
                  <a:srgbClr val="FFFFFF"/>
                </a:solidFill>
              </a:rPr>
              <a:t>TCS Research Team: Bala Suraj </a:t>
            </a:r>
            <a:r>
              <a:rPr lang="en-US" sz="1500" err="1">
                <a:solidFill>
                  <a:srgbClr val="FFFFFF"/>
                </a:solidFill>
              </a:rPr>
              <a:t>Pedasinghu</a:t>
            </a:r>
            <a:r>
              <a:rPr lang="en-US" sz="1500">
                <a:solidFill>
                  <a:srgbClr val="FFFFFF"/>
                </a:solidFill>
              </a:rPr>
              <a:t>, Dr. Easwar Subramanian, Dr. Sanjay Bhat</a:t>
            </a:r>
          </a:p>
        </p:txBody>
      </p:sp>
      <p:pic>
        <p:nvPicPr>
          <p:cNvPr id="2" name="Picture 2" descr="Text, whiteboard&#10;&#10;Description automatically generated">
            <a:extLst>
              <a:ext uri="{FF2B5EF4-FFF2-40B4-BE49-F238E27FC236}">
                <a16:creationId xmlns:a16="http://schemas.microsoft.com/office/drawing/2014/main" id="{ABAC1D16-592B-9B73-F732-158EA78D7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55" y="90706"/>
            <a:ext cx="3141676" cy="23510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Double-click to edit"/>
          <p:cNvSpPr txBox="1">
            <a:spLocks noGrp="1"/>
          </p:cNvSpPr>
          <p:nvPr>
            <p:ph type="ctrTitle"/>
          </p:nvPr>
        </p:nvSpPr>
        <p:spPr>
          <a:xfrm>
            <a:off x="723900" y="397271"/>
            <a:ext cx="2024161" cy="1790701"/>
          </a:xfrm>
          <a:prstGeom prst="rect">
            <a:avLst/>
          </a:prstGeom>
        </p:spPr>
        <p:txBody>
          <a:bodyPr/>
          <a:lstStyle/>
          <a:p>
            <a:pPr defTabSz="274320">
              <a:defRPr sz="1800"/>
            </a:pPr>
            <a:endParaRPr/>
          </a:p>
        </p:txBody>
      </p:sp>
      <p:pic>
        <p:nvPicPr>
          <p:cNvPr id="368" name="478592.JPG" descr="4785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97271"/>
            <a:ext cx="1859926" cy="1721994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Naresh Manwani"/>
          <p:cNvSpPr txBox="1">
            <a:spLocks noGrp="1"/>
          </p:cNvSpPr>
          <p:nvPr>
            <p:ph type="subTitle" sz="quarter" idx="1"/>
          </p:nvPr>
        </p:nvSpPr>
        <p:spPr>
          <a:xfrm>
            <a:off x="395187" y="2209155"/>
            <a:ext cx="2681588" cy="445791"/>
          </a:xfrm>
          <a:prstGeom prst="rect">
            <a:avLst/>
          </a:prstGeom>
        </p:spPr>
        <p:txBody>
          <a:bodyPr/>
          <a:lstStyle>
            <a:lvl1pPr>
              <a:defRPr sz="2900" b="1"/>
            </a:lvl1pPr>
          </a:lstStyle>
          <a:p>
            <a:r>
              <a:t>Naresh Manwani</a:t>
            </a:r>
          </a:p>
        </p:txBody>
      </p:sp>
      <p:sp>
        <p:nvSpPr>
          <p:cNvPr id="37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318206" y="4812658"/>
            <a:ext cx="197144" cy="1830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373" name="Research Areas:…"/>
          <p:cNvGrpSpPr/>
          <p:nvPr/>
        </p:nvGrpSpPr>
        <p:grpSpPr>
          <a:xfrm>
            <a:off x="172946" y="3456010"/>
            <a:ext cx="8303086" cy="1411663"/>
            <a:chOff x="-1" y="-1"/>
            <a:chExt cx="8303084" cy="1411662"/>
          </a:xfrm>
        </p:grpSpPr>
        <p:sp>
          <p:nvSpPr>
            <p:cNvPr id="371" name="Rectangle"/>
            <p:cNvSpPr/>
            <p:nvPr/>
          </p:nvSpPr>
          <p:spPr>
            <a:xfrm>
              <a:off x="-1" y="-1"/>
              <a:ext cx="8303084" cy="1411662"/>
            </a:xfrm>
            <a:prstGeom prst="rect">
              <a:avLst/>
            </a:prstGeom>
            <a:gradFill flip="none" rotWithShape="1">
              <a:gsLst>
                <a:gs pos="0">
                  <a:srgbClr val="5F82CB"/>
                </a:gs>
                <a:gs pos="50000">
                  <a:srgbClr val="3E70CA"/>
                </a:gs>
                <a:gs pos="100000">
                  <a:srgbClr val="2F61BA"/>
                </a:gs>
              </a:gsLst>
              <a:lin ang="5400000" scaled="0"/>
            </a:gradFill>
            <a:ln w="63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b">
              <a:noAutofit/>
            </a:bodyPr>
            <a:lstStyle/>
            <a:p>
              <a:pPr defTabSz="452627">
                <a:defRPr sz="17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372" name="Research Areas:…"/>
            <p:cNvSpPr txBox="1"/>
            <p:nvPr/>
          </p:nvSpPr>
          <p:spPr>
            <a:xfrm>
              <a:off x="3238" y="3238"/>
              <a:ext cx="8296606" cy="1405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b">
              <a:normAutofit/>
            </a:bodyPr>
            <a:lstStyle/>
            <a:p>
              <a:pPr defTabSz="452627">
                <a:defRPr sz="1900" b="1">
                  <a:solidFill>
                    <a:srgbClr val="FFFB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Research Areas:</a:t>
              </a:r>
            </a:p>
            <a:p>
              <a:pPr marL="178435" indent="-178435" defTabSz="452627">
                <a:buSzPct val="100000"/>
                <a:buFont typeface="Arial"/>
                <a:buChar char="•"/>
                <a:defRPr sz="17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lang="en-US" b="1">
                  <a:solidFill>
                    <a:srgbClr val="FFFB00"/>
                  </a:solidFill>
                </a:rPr>
                <a:t>Robustness, </a:t>
              </a:r>
              <a:r>
                <a:rPr lang="en-US" b="1" err="1">
                  <a:solidFill>
                    <a:srgbClr val="FFFB00"/>
                  </a:solidFill>
                </a:rPr>
                <a:t>Explainability</a:t>
              </a:r>
              <a:r>
                <a:rPr lang="en-US" b="1">
                  <a:solidFill>
                    <a:srgbClr val="FFFB00"/>
                  </a:solidFill>
                </a:rPr>
                <a:t>, Fairness</a:t>
              </a:r>
              <a:endParaRPr>
                <a:ea typeface="+mn-lt"/>
                <a:cs typeface="Calibri"/>
              </a:endParaRPr>
            </a:p>
            <a:p>
              <a:pPr marL="178435" indent="-178435" defTabSz="452627">
                <a:buSzPct val="100000"/>
                <a:buChar char="•"/>
                <a:defRPr sz="17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>
                  <a:solidFill>
                    <a:srgbClr val="FFFB00"/>
                  </a:solidFill>
                </a:rPr>
                <a:t>Learning with incomplete supervision</a:t>
              </a:r>
            </a:p>
            <a:p>
              <a:pPr marL="178435" indent="-178435" defTabSz="452627">
                <a:buSzPct val="100000"/>
                <a:buChar char="•"/>
                <a:defRPr sz="17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b="1">
                  <a:solidFill>
                    <a:srgbClr val="FFFB00"/>
                  </a:solidFill>
                </a:rPr>
                <a:t>Learning in high risk scenarios</a:t>
              </a:r>
            </a:p>
            <a:p>
              <a:pPr marL="178435" indent="-178435" defTabSz="452627">
                <a:buSzPct val="100000"/>
                <a:buChar char="•"/>
                <a:defRPr sz="17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lang="en-US" b="1">
                  <a:solidFill>
                    <a:srgbClr val="FFFB00"/>
                  </a:solidFill>
                </a:rPr>
                <a:t>Auto Exploratory Data Analysis</a:t>
              </a:r>
            </a:p>
          </p:txBody>
        </p:sp>
      </p:grpSp>
      <p:pic>
        <p:nvPicPr>
          <p:cNvPr id="37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441" y="356951"/>
            <a:ext cx="4506625" cy="25003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Learning under uncertain/incomplete supervision"/>
          <p:cNvSpPr txBox="1">
            <a:spLocks noGrp="1"/>
          </p:cNvSpPr>
          <p:nvPr>
            <p:ph type="ctrTitle"/>
          </p:nvPr>
        </p:nvSpPr>
        <p:spPr>
          <a:xfrm>
            <a:off x="340665" y="74321"/>
            <a:ext cx="6858001" cy="562902"/>
          </a:xfrm>
          <a:prstGeom prst="rect">
            <a:avLst/>
          </a:prstGeom>
        </p:spPr>
        <p:txBody>
          <a:bodyPr/>
          <a:lstStyle>
            <a:lvl1pPr defTabSz="404620">
              <a:defRPr sz="2600"/>
            </a:lvl1pPr>
          </a:lstStyle>
          <a:p>
            <a:r>
              <a:t>Learning under incomplete supervision</a:t>
            </a:r>
          </a:p>
        </p:txBody>
      </p:sp>
      <p:sp>
        <p:nvSpPr>
          <p:cNvPr id="37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318206" y="4812658"/>
            <a:ext cx="197144" cy="1830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49" y="612689"/>
            <a:ext cx="7379166" cy="1981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05" y="2861030"/>
            <a:ext cx="2891280" cy="1872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546" y="2782467"/>
            <a:ext cx="1725577" cy="1981524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Applications:…"/>
          <p:cNvSpPr txBox="1"/>
          <p:nvPr/>
        </p:nvSpPr>
        <p:spPr>
          <a:xfrm>
            <a:off x="534964" y="2856413"/>
            <a:ext cx="3499477" cy="89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90" tIns="34290" rIns="34290" bIns="34290" anchor="b">
            <a:normAutofit/>
          </a:bodyPr>
          <a:lstStyle/>
          <a:p>
            <a:pPr defTabSz="685800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Applications:</a:t>
            </a:r>
          </a:p>
          <a:p>
            <a:pPr marL="451183" indent="-451183" defTabSz="685800">
              <a:lnSpc>
                <a:spcPct val="90000"/>
              </a:lnSpc>
              <a:buSzPct val="100000"/>
              <a:buChar char="•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Recommendation systems</a:t>
            </a:r>
          </a:p>
          <a:p>
            <a:pPr marL="451183" indent="-451183" defTabSz="685800">
              <a:lnSpc>
                <a:spcPct val="90000"/>
              </a:lnSpc>
              <a:buSzPct val="100000"/>
              <a:buChar char="•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Image/Video Tagging</a:t>
            </a:r>
          </a:p>
        </p:txBody>
      </p:sp>
      <p:grpSp>
        <p:nvGrpSpPr>
          <p:cNvPr id="384" name="CoDS-COMAD 2019, PAKDD 2020, IEEE NNLS 2020, CoDS-COMAD 2021"/>
          <p:cNvGrpSpPr/>
          <p:nvPr/>
        </p:nvGrpSpPr>
        <p:grpSpPr>
          <a:xfrm>
            <a:off x="538138" y="3745097"/>
            <a:ext cx="3493129" cy="914590"/>
            <a:chOff x="-1" y="-1"/>
            <a:chExt cx="3493127" cy="914589"/>
          </a:xfrm>
        </p:grpSpPr>
        <p:sp>
          <p:nvSpPr>
            <p:cNvPr id="382" name="Rectangle"/>
            <p:cNvSpPr/>
            <p:nvPr/>
          </p:nvSpPr>
          <p:spPr>
            <a:xfrm>
              <a:off x="-1" y="-1"/>
              <a:ext cx="3493127" cy="914589"/>
            </a:xfrm>
            <a:prstGeom prst="rect">
              <a:avLst/>
            </a:prstGeom>
            <a:gradFill flip="none" rotWithShape="1">
              <a:gsLst>
                <a:gs pos="0">
                  <a:srgbClr val="80B860"/>
                </a:gs>
                <a:gs pos="50000">
                  <a:srgbClr val="6FB242"/>
                </a:gs>
                <a:gs pos="100000">
                  <a:srgbClr val="61A236"/>
                </a:gs>
              </a:gsLst>
              <a:lin ang="5400000" scaled="0"/>
            </a:gradFill>
            <a:ln w="6350" cap="flat">
              <a:solidFill>
                <a:schemeClr val="accent1"/>
              </a:solidFill>
              <a:prstDash val="solid"/>
              <a:miter lim="8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383" name="CoDS-COMAD 2019, PAKDD 2020, IEEE NNLS 2020, ACML 2020, CoDS-COMAD 2021, PAKDD 2022"/>
            <p:cNvSpPr txBox="1"/>
            <p:nvPr/>
          </p:nvSpPr>
          <p:spPr>
            <a:xfrm>
              <a:off x="3174" y="3175"/>
              <a:ext cx="3486777" cy="9082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rmAutofit/>
            </a:bodyPr>
            <a:lstStyle>
              <a:lvl1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CoDS-COMAD 2019, PAKDD 2020, IEEE NNLS 2020, ACML 2020, CoDS-COMAD 2021, PAKDD 2022</a:t>
              </a:r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obust Machine Learning"/>
          <p:cNvSpPr txBox="1">
            <a:spLocks noGrp="1"/>
          </p:cNvSpPr>
          <p:nvPr>
            <p:ph type="ctrTitle"/>
          </p:nvPr>
        </p:nvSpPr>
        <p:spPr>
          <a:xfrm>
            <a:off x="624191" y="258111"/>
            <a:ext cx="6858001" cy="677494"/>
          </a:xfrm>
          <a:prstGeom prst="rect">
            <a:avLst/>
          </a:prstGeom>
        </p:spPr>
        <p:txBody>
          <a:bodyPr/>
          <a:lstStyle/>
          <a:p>
            <a:r>
              <a:t>Robust Machine Learning</a:t>
            </a:r>
          </a:p>
        </p:txBody>
      </p:sp>
      <p:sp>
        <p:nvSpPr>
          <p:cNvPr id="387" name="Robustness against…"/>
          <p:cNvSpPr txBox="1">
            <a:spLocks noGrp="1"/>
          </p:cNvSpPr>
          <p:nvPr>
            <p:ph type="subTitle" sz="quarter" idx="1"/>
          </p:nvPr>
        </p:nvSpPr>
        <p:spPr>
          <a:xfrm>
            <a:off x="369599" y="3088455"/>
            <a:ext cx="2947281" cy="765447"/>
          </a:xfrm>
          <a:prstGeom prst="rect">
            <a:avLst/>
          </a:prstGeom>
        </p:spPr>
        <p:txBody>
          <a:bodyPr/>
          <a:lstStyle/>
          <a:p>
            <a:pPr algn="l" defTabSz="528065">
              <a:spcBef>
                <a:spcPts val="500"/>
              </a:spcBef>
              <a:defRPr sz="1300"/>
            </a:pPr>
            <a:r>
              <a:t>Robustness against</a:t>
            </a:r>
          </a:p>
          <a:p>
            <a:pPr marL="138963" indent="-138963" algn="l" defTabSz="528065">
              <a:spcBef>
                <a:spcPts val="500"/>
              </a:spcBef>
              <a:buSzPct val="100000"/>
              <a:buChar char="•"/>
              <a:defRPr sz="1300"/>
            </a:pPr>
            <a:r>
              <a:t>Label Noise</a:t>
            </a:r>
          </a:p>
          <a:p>
            <a:pPr marL="138963" indent="-138963" algn="l" defTabSz="528065">
              <a:spcBef>
                <a:spcPts val="500"/>
              </a:spcBef>
              <a:buSzPct val="100000"/>
              <a:buChar char="•"/>
              <a:defRPr sz="1300"/>
            </a:pPr>
            <a:r>
              <a:t>Noisy Bandit Feedbacks</a:t>
            </a:r>
          </a:p>
        </p:txBody>
      </p:sp>
      <p:sp>
        <p:nvSpPr>
          <p:cNvPr id="38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318206" y="4812658"/>
            <a:ext cx="197144" cy="1830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3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197" y="1097277"/>
            <a:ext cx="5667228" cy="3727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Noisy_Data.png" descr="Noisy_Dat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3" y="977345"/>
            <a:ext cx="2917218" cy="20907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3" name="Neurocomputing 2015, PAKDD 2017, CoDS-COMAD 2020, ACML 2020, PAKDD 2021"/>
          <p:cNvGrpSpPr/>
          <p:nvPr/>
        </p:nvGrpSpPr>
        <p:grpSpPr>
          <a:xfrm>
            <a:off x="291228" y="3862829"/>
            <a:ext cx="3311546" cy="914590"/>
            <a:chOff x="-1" y="-1"/>
            <a:chExt cx="3311544" cy="914589"/>
          </a:xfrm>
        </p:grpSpPr>
        <p:sp>
          <p:nvSpPr>
            <p:cNvPr id="391" name="Rectangle"/>
            <p:cNvSpPr/>
            <p:nvPr/>
          </p:nvSpPr>
          <p:spPr>
            <a:xfrm>
              <a:off x="-1" y="-1"/>
              <a:ext cx="3311544" cy="914589"/>
            </a:xfrm>
            <a:prstGeom prst="rect">
              <a:avLst/>
            </a:prstGeom>
            <a:gradFill flip="none" rotWithShape="1">
              <a:gsLst>
                <a:gs pos="0">
                  <a:srgbClr val="80B860"/>
                </a:gs>
                <a:gs pos="50000">
                  <a:srgbClr val="6FB242"/>
                </a:gs>
                <a:gs pos="100000">
                  <a:srgbClr val="61A236"/>
                </a:gs>
              </a:gsLst>
              <a:lin ang="5400000" scaled="0"/>
            </a:gradFill>
            <a:ln w="6350" cap="flat">
              <a:solidFill>
                <a:schemeClr val="accent1"/>
              </a:solidFill>
              <a:prstDash val="solid"/>
              <a:miter lim="8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452627">
                <a:defRPr sz="17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392" name="Neurocomputing 2015, PAKDD 2017, CoDS-COMAD 2020, ACML 2020, PAKDD 2021, ICAART 2022"/>
            <p:cNvSpPr txBox="1"/>
            <p:nvPr/>
          </p:nvSpPr>
          <p:spPr>
            <a:xfrm>
              <a:off x="3174" y="3175"/>
              <a:ext cx="3305194" cy="9082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rmAutofit/>
            </a:bodyPr>
            <a:lstStyle>
              <a:lvl1pPr defTabSz="452627">
                <a:defRPr sz="17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Neurocomputing 2015, PAKDD 2017, CoDS-COMAD 2020, ACML 2020, PAKDD 2021, ICAART 2022</a:t>
              </a: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Efficient Learning in High Risk Situations"/>
          <p:cNvSpPr txBox="1">
            <a:spLocks noGrp="1"/>
          </p:cNvSpPr>
          <p:nvPr>
            <p:ph type="ctrTitle"/>
          </p:nvPr>
        </p:nvSpPr>
        <p:spPr>
          <a:xfrm>
            <a:off x="766863" y="134339"/>
            <a:ext cx="6858001" cy="562902"/>
          </a:xfrm>
          <a:prstGeom prst="rect">
            <a:avLst/>
          </a:prstGeom>
        </p:spPr>
        <p:txBody>
          <a:bodyPr/>
          <a:lstStyle>
            <a:lvl1pPr defTabSz="500633">
              <a:defRPr sz="3200"/>
            </a:lvl1pPr>
          </a:lstStyle>
          <a:p>
            <a:r>
              <a:t>Efficient Learning in High Risk Situations</a:t>
            </a:r>
          </a:p>
        </p:txBody>
      </p:sp>
      <p:sp>
        <p:nvSpPr>
          <p:cNvPr id="396" name="Cost of wrong prediction is very high. Applications:…"/>
          <p:cNvSpPr txBox="1">
            <a:spLocks noGrp="1"/>
          </p:cNvSpPr>
          <p:nvPr>
            <p:ph type="subTitle" sz="quarter" idx="1"/>
          </p:nvPr>
        </p:nvSpPr>
        <p:spPr>
          <a:xfrm>
            <a:off x="271816" y="716862"/>
            <a:ext cx="3241492" cy="1680953"/>
          </a:xfrm>
          <a:prstGeom prst="rect">
            <a:avLst/>
          </a:prstGeom>
          <a:gradFill>
            <a:gsLst>
              <a:gs pos="0">
                <a:srgbClr val="FFDB9B"/>
              </a:gs>
              <a:gs pos="50000">
                <a:srgbClr val="FFD58D"/>
              </a:gs>
              <a:gs pos="100000">
                <a:srgbClr val="FFD078"/>
              </a:gs>
            </a:gsLst>
            <a:lin ang="5400000"/>
          </a:gradFill>
          <a:ln w="6350">
            <a:solidFill>
              <a:schemeClr val="accent4"/>
            </a:solidFill>
            <a:miter lim="800000"/>
          </a:ln>
        </p:spPr>
        <p:txBody>
          <a:bodyPr/>
          <a:lstStyle/>
          <a:p>
            <a:pPr algn="l" defTabSz="452627">
              <a:lnSpc>
                <a:spcPct val="100000"/>
              </a:lnSpc>
              <a:spcBef>
                <a:spcPts val="0"/>
              </a:spcBef>
              <a:defRPr sz="1700"/>
            </a:pPr>
            <a:endParaRPr/>
          </a:p>
          <a:p>
            <a:pPr algn="l" defTabSz="452627">
              <a:lnSpc>
                <a:spcPct val="100000"/>
              </a:lnSpc>
              <a:spcBef>
                <a:spcPts val="0"/>
              </a:spcBef>
              <a:defRPr sz="1700"/>
            </a:pPr>
            <a:r>
              <a:t>Cost of wrong prediction is very high. Applications:</a:t>
            </a:r>
          </a:p>
          <a:p>
            <a:pPr marL="178667" indent="-178667" algn="l" defTabSz="452627">
              <a:lnSpc>
                <a:spcPct val="100000"/>
              </a:lnSpc>
              <a:spcBef>
                <a:spcPts val="0"/>
              </a:spcBef>
              <a:buSzPct val="100000"/>
              <a:buChar char="•"/>
              <a:defRPr sz="1700"/>
            </a:pPr>
            <a:r>
              <a:t>Healthcare</a:t>
            </a:r>
          </a:p>
          <a:p>
            <a:pPr marL="178667" indent="-178667" algn="l" defTabSz="452627">
              <a:lnSpc>
                <a:spcPct val="100000"/>
              </a:lnSpc>
              <a:spcBef>
                <a:spcPts val="0"/>
              </a:spcBef>
              <a:buSzPct val="100000"/>
              <a:buChar char="•"/>
              <a:defRPr sz="1700"/>
            </a:pPr>
            <a:r>
              <a:t>Finance</a:t>
            </a:r>
          </a:p>
          <a:p>
            <a:pPr marL="178667" indent="-178667" algn="l" defTabSz="452627">
              <a:lnSpc>
                <a:spcPct val="100000"/>
              </a:lnSpc>
              <a:spcBef>
                <a:spcPts val="0"/>
              </a:spcBef>
              <a:buSzPct val="100000"/>
              <a:buChar char="•"/>
              <a:defRPr sz="1700"/>
            </a:pPr>
            <a:r>
              <a:t>Crowdsourcing</a:t>
            </a:r>
          </a:p>
        </p:txBody>
      </p:sp>
      <p:sp>
        <p:nvSpPr>
          <p:cNvPr id="39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318206" y="4812658"/>
            <a:ext cx="197144" cy="1830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98" name="page1image59700848.png" descr="page1image597008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972" y="1181486"/>
            <a:ext cx="2279429" cy="1613528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Text"/>
          <p:cNvSpPr txBox="1"/>
          <p:nvPr/>
        </p:nvSpPr>
        <p:spPr>
          <a:xfrm>
            <a:off x="3906870" y="473721"/>
            <a:ext cx="142239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400" name="page1image59759520.png" descr="page1image597595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38" y="1144599"/>
            <a:ext cx="2279429" cy="1687302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Text"/>
          <p:cNvSpPr txBox="1"/>
          <p:nvPr/>
        </p:nvSpPr>
        <p:spPr>
          <a:xfrm>
            <a:off x="5212808" y="496807"/>
            <a:ext cx="142239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402" name="Rectangle Rectangle" descr="Rectangle Rectang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100" y="850223"/>
            <a:ext cx="5008851" cy="2393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3143" y="2417435"/>
            <a:ext cx="3669928" cy="26213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6" name="PAKDD 2015, AAAI 2019, AAAI 2020"/>
          <p:cNvGrpSpPr/>
          <p:nvPr/>
        </p:nvGrpSpPr>
        <p:grpSpPr>
          <a:xfrm>
            <a:off x="3110123" y="3701860"/>
            <a:ext cx="1895004" cy="1033964"/>
            <a:chOff x="0" y="0"/>
            <a:chExt cx="1895002" cy="1033962"/>
          </a:xfrm>
        </p:grpSpPr>
        <p:sp>
          <p:nvSpPr>
            <p:cNvPr id="404" name="Rectangle"/>
            <p:cNvSpPr/>
            <p:nvPr/>
          </p:nvSpPr>
          <p:spPr>
            <a:xfrm>
              <a:off x="0" y="0"/>
              <a:ext cx="1895002" cy="1033962"/>
            </a:xfrm>
            <a:prstGeom prst="rect">
              <a:avLst/>
            </a:prstGeom>
            <a:gradFill flip="none" rotWithShape="1">
              <a:gsLst>
                <a:gs pos="0">
                  <a:srgbClr val="80B860"/>
                </a:gs>
                <a:gs pos="50000">
                  <a:srgbClr val="6FB242"/>
                </a:gs>
                <a:gs pos="100000">
                  <a:srgbClr val="61A236"/>
                </a:gs>
              </a:gsLst>
              <a:lin ang="5400000" scaled="0"/>
            </a:gradFill>
            <a:ln w="6350" cap="flat">
              <a:solidFill>
                <a:schemeClr val="accent1"/>
              </a:solidFill>
              <a:prstDash val="solid"/>
              <a:miter lim="8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405" name="PAKDD 2015, AAAI 2019, AAAI 2020, UAI 2021"/>
            <p:cNvSpPr txBox="1"/>
            <p:nvPr/>
          </p:nvSpPr>
          <p:spPr>
            <a:xfrm>
              <a:off x="3175" y="3176"/>
              <a:ext cx="1888652" cy="1027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rmAutofit/>
            </a:bodyPr>
            <a:lstStyle>
              <a:lvl1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PAKDD 2015, AAAI 2019, AAAI 2020, UAI 2021</a:t>
              </a:r>
            </a:p>
          </p:txBody>
        </p:sp>
      </p:grpSp>
      <p:pic>
        <p:nvPicPr>
          <p:cNvPr id="40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952" y="3032650"/>
            <a:ext cx="3161277" cy="1916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itle 1"/>
          <p:cNvSpPr txBox="1">
            <a:spLocks noGrp="1"/>
          </p:cNvSpPr>
          <p:nvPr>
            <p:ph type="title"/>
          </p:nvPr>
        </p:nvSpPr>
        <p:spPr>
          <a:xfrm>
            <a:off x="1608575" y="131955"/>
            <a:ext cx="5915027" cy="624531"/>
          </a:xfrm>
          <a:prstGeom prst="rect">
            <a:avLst/>
          </a:prstGeom>
        </p:spPr>
        <p:txBody>
          <a:bodyPr/>
          <a:lstStyle/>
          <a:p>
            <a:r>
              <a:t>Charu Sharma</a:t>
            </a:r>
          </a:p>
        </p:txBody>
      </p:sp>
      <p:sp>
        <p:nvSpPr>
          <p:cNvPr id="411" name="TextBox 6"/>
          <p:cNvSpPr txBox="1"/>
          <p:nvPr/>
        </p:nvSpPr>
        <p:spPr>
          <a:xfrm>
            <a:off x="473418" y="3079460"/>
            <a:ext cx="4265455" cy="1546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8" tIns="34288" rIns="34288" bIns="34288" anchor="t">
            <a:spAutoFit/>
          </a:bodyPr>
          <a:lstStyle/>
          <a:p>
            <a:pPr defTabSz="685800">
              <a:defRPr sz="1600" b="1">
                <a:latin typeface="+mj-lt"/>
                <a:ea typeface="+mj-ea"/>
                <a:cs typeface="+mj-cs"/>
                <a:sym typeface="Calibri"/>
              </a:defRPr>
            </a:pPr>
            <a:r>
              <a:t>Research Interests</a:t>
            </a:r>
          </a:p>
          <a:p>
            <a:pPr marL="207645" indent="-207645" defTabSz="685800">
              <a:buSzPct val="100000"/>
              <a:buFont typeface="Arial"/>
              <a:buChar char="•"/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Geometric Deep Learning for graphs and 3D data (3D vision)</a:t>
            </a:r>
          </a:p>
          <a:p>
            <a:pPr marL="207645" indent="-207645" defTabSz="685800">
              <a:buSzPct val="100000"/>
              <a:buFont typeface="Arial"/>
              <a:buChar char="•"/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Graph NNs, Knowledge Graphs</a:t>
            </a:r>
          </a:p>
          <a:p>
            <a:pPr marL="207645" indent="-207645" defTabSz="685800">
              <a:buSzPct val="100000"/>
              <a:buFont typeface="Arial"/>
              <a:buChar char="•"/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Self-Supervised, Few-Shot Learning</a:t>
            </a:r>
          </a:p>
          <a:p>
            <a:pPr marL="207645" indent="-207645" defTabSz="685800">
              <a:buSzPct val="100000"/>
              <a:buFont typeface="Arial"/>
              <a:buChar char="•"/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Optimal Transport, Topological Data Analysis</a:t>
            </a:r>
          </a:p>
        </p:txBody>
      </p:sp>
      <p:pic>
        <p:nvPicPr>
          <p:cNvPr id="41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57" y="915826"/>
            <a:ext cx="1543759" cy="1592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3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92C5A8BC-7FF0-CDE7-3AA5-5098E6DA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381" y="964633"/>
            <a:ext cx="1953629" cy="1905799"/>
          </a:xfrm>
          <a:prstGeom prst="rect">
            <a:avLst/>
          </a:prstGeom>
        </p:spPr>
      </p:pic>
      <p:pic>
        <p:nvPicPr>
          <p:cNvPr id="7" name="Picture 7" descr="A picture containing cake, indoor, green, plant&#10;&#10;Description automatically generated">
            <a:extLst>
              <a:ext uri="{FF2B5EF4-FFF2-40B4-BE49-F238E27FC236}">
                <a16:creationId xmlns:a16="http://schemas.microsoft.com/office/drawing/2014/main" id="{3201ADBE-BCD6-2207-4FD8-7F92B728C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663" y="1203769"/>
            <a:ext cx="4269706" cy="1435047"/>
          </a:xfrm>
          <a:prstGeom prst="rect">
            <a:avLst/>
          </a:prstGeom>
        </p:spPr>
      </p:pic>
      <p:pic>
        <p:nvPicPr>
          <p:cNvPr id="9" name="Picture 5" descr="Diagram&#10;&#10;Description automatically generated">
            <a:extLst>
              <a:ext uri="{FF2B5EF4-FFF2-40B4-BE49-F238E27FC236}">
                <a16:creationId xmlns:a16="http://schemas.microsoft.com/office/drawing/2014/main" id="{235F8EE7-B48D-9227-7E87-E27694DC8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664" y="3243337"/>
            <a:ext cx="4269706" cy="165719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0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13D91-E20B-73AA-5AE8-5E2D2B3D5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41301"/>
            <a:ext cx="8178800" cy="851803"/>
          </a:xfrm>
        </p:spPr>
        <p:txBody>
          <a:bodyPr>
            <a:normAutofit/>
          </a:bodyPr>
          <a:lstStyle/>
          <a:p>
            <a:pPr algn="ctr"/>
            <a:r>
              <a:rPr lang="en-US" sz="2700" b="1">
                <a:cs typeface="Calibri Light"/>
              </a:rPr>
              <a:t>Self-Supervised 3D Point Cloud 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2CE4A-B207-60B7-D94A-00C5AB751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39" y="1153128"/>
            <a:ext cx="3443543" cy="3295487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Working with </a:t>
            </a:r>
            <a:r>
              <a:rPr lang="en-US" sz="1800" i="1">
                <a:ea typeface="+mn-lt"/>
                <a:cs typeface="+mn-lt"/>
              </a:rPr>
              <a:t>non- Euclidean </a:t>
            </a:r>
            <a:r>
              <a:rPr lang="en-US" sz="1800">
                <a:ea typeface="+mn-lt"/>
                <a:cs typeface="+mn-lt"/>
              </a:rPr>
              <a:t>domain comes with a unique set of research challenges.</a:t>
            </a:r>
            <a:endParaRPr lang="en-US" sz="1800">
              <a:cs typeface="Calibri" panose="020F0502020204030204"/>
            </a:endParaRPr>
          </a:p>
          <a:p>
            <a:r>
              <a:rPr lang="en-US" sz="1800">
                <a:ea typeface="+mn-lt"/>
                <a:cs typeface="+mn-lt"/>
              </a:rPr>
              <a:t>Learning qualitative representations require large-scale and densely-annotated data samples. </a:t>
            </a:r>
          </a:p>
          <a:p>
            <a:r>
              <a:rPr lang="en-US" sz="1800">
                <a:cs typeface="Calibri"/>
              </a:rPr>
              <a:t>Geometry plays major role.</a:t>
            </a:r>
          </a:p>
          <a:p>
            <a:r>
              <a:rPr lang="en-US" sz="1800">
                <a:cs typeface="Calibri"/>
              </a:rPr>
              <a:t>Prototypical and transfer learning solve some of the challenges</a:t>
            </a:r>
          </a:p>
          <a:p>
            <a:endParaRPr lang="en-US" sz="1500"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51123"/>
            <a:ext cx="760545" cy="1513185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DFCAAF07-5681-D565-2CFE-59AC10C11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081" y="1333682"/>
            <a:ext cx="5119493" cy="264949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14468" y="1"/>
            <a:ext cx="729532" cy="1451480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1896965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F927-6A18-8979-1F95-23EF59D76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966" y="273844"/>
            <a:ext cx="7488154" cy="802394"/>
          </a:xfrm>
        </p:spPr>
        <p:txBody>
          <a:bodyPr>
            <a:normAutofit/>
          </a:bodyPr>
          <a:lstStyle/>
          <a:p>
            <a:pPr algn="ctr"/>
            <a:r>
              <a:rPr lang="en-US" sz="2700" b="1">
                <a:cs typeface="Calibri Light"/>
              </a:rPr>
              <a:t>Graph Neural Networks</a:t>
            </a:r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804A736D-B547-5ECE-139B-74F68AFD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112" y="1323308"/>
            <a:ext cx="5472863" cy="265479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F55F6-5DC6-F45F-FF85-02D99A7F2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11" y="1288483"/>
            <a:ext cx="2947241" cy="3167652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What is the underlying structure?</a:t>
            </a:r>
            <a:endParaRPr lang="en-US" sz="1800">
              <a:cs typeface="Calibri" panose="020F0502020204030204"/>
            </a:endParaRPr>
          </a:p>
          <a:p>
            <a:r>
              <a:rPr lang="en-US" sz="1800">
                <a:cs typeface="Calibri" panose="020F0502020204030204"/>
              </a:rPr>
              <a:t>Geometry plays major role.</a:t>
            </a:r>
          </a:p>
          <a:p>
            <a:r>
              <a:rPr lang="en-US" sz="1800">
                <a:ea typeface="+mn-lt"/>
                <a:cs typeface="+mn-lt"/>
              </a:rPr>
              <a:t>GNNs suffer from scalability issues.</a:t>
            </a:r>
            <a:endParaRPr lang="en-US"/>
          </a:p>
          <a:p>
            <a:pPr marL="213995" indent="-213995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800">
                <a:ea typeface="+mn-lt"/>
                <a:cs typeface="+mn-lt"/>
              </a:rPr>
              <a:t>Compression is the way to go. Make use of transferable features for distillation without losing any structural information.</a:t>
            </a:r>
          </a:p>
          <a:p>
            <a:endParaRPr lang="en-US" sz="1800">
              <a:cs typeface="Calibri" panose="020F0502020204030204"/>
            </a:endParaRPr>
          </a:p>
          <a:p>
            <a:endParaRPr lang="en-US" sz="15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4782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8275708-0175-8C8F-1129-39271F752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044" y="98047"/>
            <a:ext cx="4668252" cy="2841881"/>
          </a:xfrm>
          <a:prstGeom prst="rect">
            <a:avLst/>
          </a:prstGeom>
        </p:spPr>
      </p:pic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294C0A29-5F82-327B-9139-440402D9E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22" r="137" b="323"/>
          <a:stretch/>
        </p:blipFill>
        <p:spPr>
          <a:xfrm>
            <a:off x="463217" y="2509617"/>
            <a:ext cx="2616153" cy="23200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AF32EA-9DA5-61FB-B4B8-51D53B520210}"/>
              </a:ext>
            </a:extLst>
          </p:cNvPr>
          <p:cNvSpPr txBox="1"/>
          <p:nvPr/>
        </p:nvSpPr>
        <p:spPr>
          <a:xfrm>
            <a:off x="601578" y="533901"/>
            <a:ext cx="3279106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/>
              <a:t>Applications</a:t>
            </a: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07245478-482E-008B-2354-39B3DC9D45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348" r="274" b="40752"/>
          <a:stretch/>
        </p:blipFill>
        <p:spPr>
          <a:xfrm>
            <a:off x="3756860" y="3309376"/>
            <a:ext cx="5224718" cy="130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2377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2102143" y="794687"/>
            <a:ext cx="2805420" cy="799224"/>
          </a:xfrm>
          <a:prstGeom prst="rect">
            <a:avLst/>
          </a:prstGeom>
        </p:spPr>
        <p:txBody>
          <a:bodyPr/>
          <a:lstStyle>
            <a:lvl1pPr defTabSz="452627">
              <a:defRPr sz="2900">
                <a:solidFill>
                  <a:srgbClr val="385724"/>
                </a:solidFill>
              </a:defRPr>
            </a:lvl1pPr>
          </a:lstStyle>
          <a:p>
            <a:r>
              <a:t>Praveen Paruchuri</a:t>
            </a:r>
          </a:p>
        </p:txBody>
      </p:sp>
      <p:sp>
        <p:nvSpPr>
          <p:cNvPr id="259" name="TextBox 6"/>
          <p:cNvSpPr txBox="1"/>
          <p:nvPr/>
        </p:nvSpPr>
        <p:spPr>
          <a:xfrm>
            <a:off x="304407" y="2608977"/>
            <a:ext cx="4364488" cy="2233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400" b="1">
                <a:latin typeface="+mj-lt"/>
                <a:ea typeface="+mj-ea"/>
                <a:cs typeface="+mj-cs"/>
                <a:sym typeface="Calibri"/>
              </a:defRPr>
            </a:pPr>
            <a:r>
              <a:t>Research Areas: </a:t>
            </a:r>
          </a:p>
          <a:p>
            <a:pPr algn="ctr"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Applied AI/ML </a:t>
            </a:r>
          </a:p>
          <a:p>
            <a:pPr algn="ctr">
              <a:defRPr sz="2400" b="1">
                <a:latin typeface="+mj-lt"/>
                <a:ea typeface="+mj-ea"/>
                <a:cs typeface="+mj-cs"/>
                <a:sym typeface="Calibri"/>
              </a:defRPr>
            </a:pPr>
            <a:r>
              <a:t>Multi agent Systems</a:t>
            </a:r>
            <a:r>
              <a:rPr b="0"/>
              <a:t> Decision/Game Theory </a:t>
            </a:r>
          </a:p>
          <a:p>
            <a:pPr algn="ctr"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Intelligent Transportation</a:t>
            </a:r>
          </a:p>
          <a:p>
            <a:pPr algn="ctr"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…</a:t>
            </a:r>
          </a:p>
        </p:txBody>
      </p:sp>
      <p:pic>
        <p:nvPicPr>
          <p:cNvPr id="26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092" y="137248"/>
            <a:ext cx="3212986" cy="4634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2" y="115650"/>
            <a:ext cx="1553730" cy="1992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build="p" bldLvl="5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itle 1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616372"/>
          </a:xfrm>
          <a:prstGeom prst="rect">
            <a:avLst/>
          </a:prstGeom>
        </p:spPr>
        <p:txBody>
          <a:bodyPr/>
          <a:lstStyle/>
          <a:p>
            <a:r>
              <a:t>Publications</a:t>
            </a:r>
          </a:p>
        </p:txBody>
      </p:sp>
      <p:sp>
        <p:nvSpPr>
          <p:cNvPr id="420" name="Text Placeholder 2"/>
          <p:cNvSpPr txBox="1">
            <a:spLocks noGrp="1"/>
          </p:cNvSpPr>
          <p:nvPr>
            <p:ph type="body" idx="1"/>
          </p:nvPr>
        </p:nvSpPr>
        <p:spPr>
          <a:xfrm>
            <a:off x="692031" y="888796"/>
            <a:ext cx="7762460" cy="3975418"/>
          </a:xfrm>
          <a:prstGeom prst="rect">
            <a:avLst/>
          </a:prstGeom>
        </p:spPr>
        <p:txBody>
          <a:bodyPr lIns="34288" tIns="34288" rIns="34288" bIns="34288" anchor="t">
            <a:normAutofit/>
          </a:bodyPr>
          <a:lstStyle/>
          <a:p>
            <a:pPr marL="252095" indent="-252095">
              <a:defRPr sz="1400"/>
            </a:pPr>
            <a:r>
              <a:rPr lang="en-US" sz="1400"/>
              <a:t>Anmol Goel, Charu Sharma, and </a:t>
            </a:r>
            <a:r>
              <a:rPr lang="en-US" sz="1400" err="1"/>
              <a:t>Ponnurangam</a:t>
            </a:r>
            <a:r>
              <a:rPr lang="en-US" sz="1400"/>
              <a:t> Kumaraguru. "An Unsupervised, Geometric and Syntax-aware Quantification of Polysemy." Conference on Empirical Methods and Natural Language Processing (</a:t>
            </a:r>
            <a:r>
              <a:rPr lang="en-US" sz="1400" b="1"/>
              <a:t>EMNLP</a:t>
            </a:r>
            <a:r>
              <a:rPr lang="en-US" sz="1400"/>
              <a:t>), 2022. </a:t>
            </a:r>
          </a:p>
          <a:p>
            <a:pPr marL="252095" indent="-252095">
              <a:defRPr sz="1400"/>
            </a:pPr>
            <a:r>
              <a:rPr sz="1400"/>
              <a:t>Charu Sharma, and Manohar Kaul. "Self-Supervised Few-Shot Learning on Point Clouds." Advances in Neural Information Processing Systems (</a:t>
            </a:r>
            <a:r>
              <a:rPr sz="1400" b="1" err="1"/>
              <a:t>NeurIPS</a:t>
            </a:r>
            <a:r>
              <a:rPr sz="1400"/>
              <a:t>), 2020.</a:t>
            </a:r>
            <a:endParaRPr lang="en-US" sz="1400"/>
          </a:p>
          <a:p>
            <a:pPr marL="252095" indent="-252095">
              <a:defRPr sz="1400"/>
            </a:pPr>
            <a:r>
              <a:rPr sz="1400"/>
              <a:t>Charu Sharma, and Manohar Kaul. "Simplicial Complex based Point Correspondence between Images warped onto Manifolds." In European Conference on Computer Vision (</a:t>
            </a:r>
            <a:r>
              <a:rPr sz="1400" b="1"/>
              <a:t>ECCV</a:t>
            </a:r>
            <a:r>
              <a:rPr sz="1400"/>
              <a:t>), 2020.</a:t>
            </a:r>
          </a:p>
          <a:p>
            <a:pPr marL="252095" indent="-252095">
              <a:defRPr sz="1400"/>
            </a:pPr>
            <a:r>
              <a:rPr sz="1400"/>
              <a:t>Charu Sharma, Jatin Chauhan and Manohar Kaul, "Learning Representations using Spectral-Biased Random Walks on Graphs," 2020 International Joint Conference on Neural Networks (</a:t>
            </a:r>
            <a:r>
              <a:rPr sz="1400" b="1"/>
              <a:t>IJCNN</a:t>
            </a:r>
            <a:r>
              <a:rPr sz="1400"/>
              <a:t>), 2020.</a:t>
            </a:r>
          </a:p>
          <a:p>
            <a:pPr marL="252095" indent="-252095">
              <a:defRPr sz="1400"/>
            </a:pPr>
            <a:r>
              <a:rPr sz="1400"/>
              <a:t>Deepak Nathani*, Jatin Chauhan*, Charu Sharma*, and Manohar Kaul. "Learning Attention-based Embeddings for Relation Prediction in Knowledge Graphs." Association for Computational Linguistics (</a:t>
            </a:r>
            <a:r>
              <a:rPr sz="1400" b="1"/>
              <a:t>ACL</a:t>
            </a:r>
            <a:r>
              <a:rPr sz="1400"/>
              <a:t>), 2019. (*- equal contribution)</a:t>
            </a:r>
          </a:p>
          <a:p>
            <a:pPr marL="252095" indent="-252095">
              <a:defRPr sz="1400"/>
            </a:pPr>
            <a:r>
              <a:rPr sz="1400"/>
              <a:t>Charu Sharma, Deepak Nathani, and Manohar Kaul. "Solving partial assignment problems using random clique complexes." In International Conference on Machine Learning (</a:t>
            </a:r>
            <a:r>
              <a:rPr sz="1400" b="1"/>
              <a:t>ICML</a:t>
            </a:r>
            <a:r>
              <a:rPr sz="1400"/>
              <a:t>), 2018.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119"/>
          <p:cNvSpPr txBox="1">
            <a:spLocks noGrp="1"/>
          </p:cNvSpPr>
          <p:nvPr>
            <p:ph type="body" idx="1"/>
          </p:nvPr>
        </p:nvSpPr>
        <p:spPr>
          <a:xfrm>
            <a:off x="2175061" y="1495425"/>
            <a:ext cx="6545357" cy="3475984"/>
          </a:xfrm>
          <a:prstGeom prst="rect">
            <a:avLst/>
          </a:prstGeom>
        </p:spPr>
        <p:txBody>
          <a:bodyPr lIns="34288" tIns="34288" rIns="34288" bIns="34288" anchor="t">
            <a:normAutofit/>
          </a:bodyPr>
          <a:lstStyle/>
          <a:p>
            <a:pPr algn="l" defTabSz="261853">
              <a:buSzPct val="45000"/>
              <a:defRPr sz="18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latin typeface="Calibri Light"/>
              </a:rPr>
              <a:t>Research Interests</a:t>
            </a:r>
            <a:r>
              <a:rPr lang="en-US">
                <a:latin typeface="Calibri Light"/>
              </a:rPr>
              <a:t> </a:t>
            </a:r>
            <a:br>
              <a:rPr lang="en-US">
                <a:latin typeface="Calibri Light"/>
                <a:ea typeface="+mj-lt"/>
                <a:cs typeface="Helvetica"/>
              </a:rPr>
            </a:br>
            <a:endParaRPr lang="en-US">
              <a:latin typeface="Calibri Light"/>
              <a:ea typeface="+mj-lt"/>
              <a:cs typeface="Helvetica"/>
            </a:endParaRPr>
          </a:p>
          <a:p>
            <a:pPr algn="l" defTabSz="261853">
              <a:defRPr sz="18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>
                <a:latin typeface="Calibri Light"/>
                <a:ea typeface="+mj-lt"/>
                <a:cs typeface="+mj-lt"/>
              </a:rPr>
              <a:t>- Computer Vision:</a:t>
            </a:r>
            <a:endParaRPr lang="en-US">
              <a:latin typeface="Calibri Light"/>
              <a:ea typeface="+mj-lt"/>
              <a:cs typeface="Helvetica"/>
            </a:endParaRPr>
          </a:p>
          <a:p>
            <a:pPr algn="l" defTabSz="261853">
              <a:defRPr sz="18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>
                <a:latin typeface="Calibri Light"/>
                <a:cs typeface="Calibri"/>
              </a:rPr>
              <a:t>    - Generative Modeling: Improving Normalizing Flows.</a:t>
            </a:r>
          </a:p>
          <a:p>
            <a:pPr algn="l" defTabSz="261853">
              <a:defRPr sz="18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>
                <a:latin typeface="Calibri Light"/>
                <a:cs typeface="Calibri"/>
              </a:rPr>
              <a:t>    - Realtime Segmentation and </a:t>
            </a:r>
            <a:r>
              <a:rPr lang="en-US" err="1">
                <a:latin typeface="Calibri Light"/>
                <a:cs typeface="Calibri"/>
              </a:rPr>
              <a:t>Img</a:t>
            </a:r>
            <a:r>
              <a:rPr lang="en-US">
                <a:latin typeface="Calibri Light"/>
                <a:cs typeface="Calibri"/>
              </a:rPr>
              <a:t> &lt;-&gt; </a:t>
            </a:r>
            <a:r>
              <a:rPr lang="en-US" err="1">
                <a:latin typeface="Calibri Light"/>
                <a:cs typeface="Calibri"/>
              </a:rPr>
              <a:t>Img</a:t>
            </a:r>
            <a:r>
              <a:rPr lang="en-US">
                <a:latin typeface="Calibri Light"/>
                <a:cs typeface="Calibri"/>
              </a:rPr>
              <a:t> problems.</a:t>
            </a:r>
          </a:p>
          <a:p>
            <a:pPr algn="l" defTabSz="261853">
              <a:defRPr sz="18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en-US">
              <a:latin typeface="Calibri Light"/>
              <a:cs typeface="Calibri"/>
            </a:endParaRPr>
          </a:p>
          <a:p>
            <a:pPr algn="l" defTabSz="261853">
              <a:defRPr sz="18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>
                <a:latin typeface="Calibri Light"/>
                <a:cs typeface="Calibri"/>
              </a:rPr>
              <a:t>- </a:t>
            </a:r>
            <a:r>
              <a:rPr lang="en-US">
                <a:latin typeface="Calibri Light"/>
                <a:ea typeface="+mj-lt"/>
                <a:cs typeface="+mj-lt"/>
              </a:rPr>
              <a:t>Theoretical CS &amp; ML: </a:t>
            </a:r>
            <a:endParaRPr lang="en-US">
              <a:latin typeface="Calibri Light"/>
              <a:cs typeface="Calibri"/>
            </a:endParaRPr>
          </a:p>
          <a:p>
            <a:pPr algn="l" defTabSz="261853">
              <a:defRPr sz="18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en-US">
              <a:latin typeface="Calibri Light"/>
              <a:cs typeface="Calibri"/>
            </a:endParaRPr>
          </a:p>
          <a:p>
            <a:pPr algn="l" defTabSz="261853">
              <a:defRPr sz="18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en-US">
              <a:latin typeface="Calibri Light"/>
              <a:cs typeface="Calibri"/>
            </a:endParaRPr>
          </a:p>
          <a:p>
            <a:pPr algn="l" defTabSz="261853">
              <a:defRPr sz="18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>
                <a:latin typeface="Calibri Light"/>
                <a:cs typeface="Calibri"/>
              </a:rPr>
              <a:t>More details at: </a:t>
            </a:r>
            <a:r>
              <a:rPr lang="en-US">
                <a:ea typeface="+mj-lt"/>
                <a:cs typeface="+mj-lt"/>
                <a:hlinkClick r:id="rId2"/>
              </a:rPr>
              <a:t>https://girishvarma.in/</a:t>
            </a:r>
            <a:r>
              <a:rPr lang="en-US">
                <a:ea typeface="+mj-lt"/>
                <a:cs typeface="+mj-lt"/>
              </a:rPr>
              <a:t> </a:t>
            </a:r>
          </a:p>
          <a:p>
            <a:pPr algn="just" defTabSz="261853">
              <a:defRPr sz="18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en-US">
              <a:cs typeface="Calibri"/>
            </a:endParaRPr>
          </a:p>
        </p:txBody>
      </p:sp>
      <p:sp>
        <p:nvSpPr>
          <p:cNvPr id="423" name="Shape 121"/>
          <p:cNvSpPr txBox="1"/>
          <p:nvPr/>
        </p:nvSpPr>
        <p:spPr>
          <a:xfrm>
            <a:off x="1843218" y="-630"/>
            <a:ext cx="6290074" cy="128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7" tIns="26787" rIns="26787" bIns="26787" anchor="t">
            <a:normAutofit/>
          </a:bodyPr>
          <a:lstStyle/>
          <a:p>
            <a:pPr algn="just" defTabSz="685800"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/>
              <a:t>                             </a:t>
            </a:r>
            <a:endParaRPr/>
          </a:p>
          <a:p>
            <a:pPr lvl="8" defTabSz="685800"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Calibri Light"/>
              </a:rPr>
              <a:t>Girish Varma</a:t>
            </a:r>
            <a:r>
              <a:rPr lang="en-US">
                <a:latin typeface="Calibri Light"/>
              </a:rPr>
              <a:t> </a:t>
            </a:r>
          </a:p>
          <a:p>
            <a:pPr lvl="8" defTabSz="685800"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>
                <a:latin typeface="Calibri Light"/>
              </a:rPr>
              <a:t>(CSTAR, Affiliate with MLL)</a:t>
            </a:r>
            <a:endParaRPr>
              <a:latin typeface="Calibri Light"/>
            </a:endParaRPr>
          </a:p>
        </p:txBody>
      </p:sp>
      <p:pic>
        <p:nvPicPr>
          <p:cNvPr id="2" name="Picture 2" descr="A picture containing water, person, person, outdoor&#10;&#10;Description automatically generated">
            <a:extLst>
              <a:ext uri="{FF2B5EF4-FFF2-40B4-BE49-F238E27FC236}">
                <a16:creationId xmlns:a16="http://schemas.microsoft.com/office/drawing/2014/main" id="{35D60DAD-5D92-FAF3-BC55-550A88A96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8" y="114281"/>
            <a:ext cx="1459006" cy="169436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0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3"/>
          <p:cNvSpPr txBox="1">
            <a:spLocks noGrp="1"/>
          </p:cNvSpPr>
          <p:nvPr>
            <p:ph type="title"/>
          </p:nvPr>
        </p:nvSpPr>
        <p:spPr>
          <a:xfrm>
            <a:off x="430797" y="70268"/>
            <a:ext cx="7744801" cy="580685"/>
          </a:xfrm>
          <a:prstGeom prst="rect">
            <a:avLst/>
          </a:prstGeom>
        </p:spPr>
        <p:txBody>
          <a:bodyPr anchor="t"/>
          <a:lstStyle>
            <a:lvl1pPr>
              <a:defRPr sz="3600"/>
            </a:lvl1pPr>
          </a:lstStyle>
          <a:p>
            <a:r>
              <a:t>Improving Security using Game Theory</a:t>
            </a:r>
          </a:p>
        </p:txBody>
      </p:sp>
      <p:sp>
        <p:nvSpPr>
          <p:cNvPr id="264" name="Conten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227757" y="650951"/>
            <a:ext cx="4236155" cy="2164846"/>
          </a:xfrm>
          <a:prstGeom prst="rect">
            <a:avLst/>
          </a:prstGeom>
          <a:ln w="28575">
            <a:solidFill>
              <a:schemeClr val="accent2"/>
            </a:solidFill>
            <a:round/>
          </a:ln>
        </p:spPr>
        <p:txBody>
          <a:bodyPr anchor="ctr"/>
          <a:lstStyle/>
          <a:p>
            <a:pPr>
              <a:spcBef>
                <a:spcPts val="600"/>
              </a:spcBef>
            </a:pPr>
            <a:r>
              <a:t>ARMOR: Assistant for Randomized Monitoring Over Routes</a:t>
            </a:r>
          </a:p>
          <a:p>
            <a:pPr>
              <a:spcBef>
                <a:spcPts val="600"/>
              </a:spcBef>
            </a:pPr>
            <a:r>
              <a:t>Deployed at the Los Angeles International Airport since Aug’07</a:t>
            </a:r>
          </a:p>
          <a:p>
            <a:pPr>
              <a:spcBef>
                <a:spcPts val="600"/>
              </a:spcBef>
            </a:pPr>
            <a:r>
              <a:t>Used for setting checkpoints and allocating canine units</a:t>
            </a:r>
          </a:p>
        </p:txBody>
      </p:sp>
      <p:sp>
        <p:nvSpPr>
          <p:cNvPr id="265" name="TextBox 6"/>
          <p:cNvSpPr txBox="1"/>
          <p:nvPr/>
        </p:nvSpPr>
        <p:spPr>
          <a:xfrm>
            <a:off x="1504130" y="2921929"/>
            <a:ext cx="1205070" cy="300592"/>
          </a:xfrm>
          <a:prstGeom prst="rect">
            <a:avLst/>
          </a:prstGeom>
          <a:solidFill>
            <a:srgbClr val="C9E3F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6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AAMAS 2008</a:t>
            </a:r>
          </a:p>
        </p:txBody>
      </p:sp>
      <p:sp>
        <p:nvSpPr>
          <p:cNvPr id="266" name="Slide Number Placeholder 15"/>
          <p:cNvSpPr txBox="1">
            <a:spLocks noGrp="1"/>
          </p:cNvSpPr>
          <p:nvPr>
            <p:ph type="sldNum" sz="quarter" idx="4294967295"/>
          </p:nvPr>
        </p:nvSpPr>
        <p:spPr>
          <a:xfrm>
            <a:off x="8376138" y="4812658"/>
            <a:ext cx="139212" cy="1830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267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122" y="645423"/>
            <a:ext cx="4047698" cy="2023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55" y="3315703"/>
            <a:ext cx="3983517" cy="17838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145" y="2799146"/>
            <a:ext cx="3947539" cy="229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3"/>
          <p:cNvSpPr txBox="1">
            <a:spLocks noGrp="1"/>
          </p:cNvSpPr>
          <p:nvPr>
            <p:ph type="title"/>
          </p:nvPr>
        </p:nvSpPr>
        <p:spPr>
          <a:xfrm>
            <a:off x="430797" y="70268"/>
            <a:ext cx="7744801" cy="580685"/>
          </a:xfrm>
          <a:prstGeom prst="rect">
            <a:avLst/>
          </a:prstGeom>
        </p:spPr>
        <p:txBody>
          <a:bodyPr anchor="t"/>
          <a:lstStyle>
            <a:lvl1pPr>
              <a:defRPr sz="3600"/>
            </a:lvl1pPr>
          </a:lstStyle>
          <a:p>
            <a:r>
              <a:t>Analysis of Lane Level Dynamics</a:t>
            </a:r>
          </a:p>
        </p:txBody>
      </p:sp>
      <p:sp>
        <p:nvSpPr>
          <p:cNvPr id="272" name="Conten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227757" y="650951"/>
            <a:ext cx="4236155" cy="2164846"/>
          </a:xfrm>
          <a:prstGeom prst="rect">
            <a:avLst/>
          </a:prstGeom>
          <a:ln w="28575">
            <a:solidFill>
              <a:schemeClr val="accent2"/>
            </a:solidFill>
            <a:round/>
          </a:ln>
        </p:spPr>
        <p:txBody>
          <a:bodyPr anchor="ctr"/>
          <a:lstStyle/>
          <a:p>
            <a:pPr>
              <a:spcBef>
                <a:spcPts val="600"/>
              </a:spcBef>
            </a:pPr>
            <a:r>
              <a:t>Slow moving traffic in heavily populated cities is a major issue</a:t>
            </a:r>
          </a:p>
          <a:p>
            <a:pPr>
              <a:spcBef>
                <a:spcPts val="600"/>
              </a:spcBef>
            </a:pPr>
            <a:r>
              <a:t>Recent advances in ITS can make things better (for ambulances)</a:t>
            </a:r>
          </a:p>
          <a:p>
            <a:pPr>
              <a:spcBef>
                <a:spcPts val="600"/>
              </a:spcBef>
            </a:pPr>
            <a:r>
              <a:t>We introduce BLS algorithm to optimize lane level dynamics</a:t>
            </a:r>
          </a:p>
        </p:txBody>
      </p:sp>
      <p:sp>
        <p:nvSpPr>
          <p:cNvPr id="273" name="TextBox 6"/>
          <p:cNvSpPr txBox="1"/>
          <p:nvPr/>
        </p:nvSpPr>
        <p:spPr>
          <a:xfrm>
            <a:off x="1539751" y="2888374"/>
            <a:ext cx="1133832" cy="300592"/>
          </a:xfrm>
          <a:prstGeom prst="rect">
            <a:avLst/>
          </a:prstGeom>
          <a:solidFill>
            <a:srgbClr val="C9E3F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6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IEEE IV 2016</a:t>
            </a:r>
          </a:p>
        </p:txBody>
      </p:sp>
      <p:sp>
        <p:nvSpPr>
          <p:cNvPr id="274" name="Slide Number Placeholder 15"/>
          <p:cNvSpPr txBox="1">
            <a:spLocks noGrp="1"/>
          </p:cNvSpPr>
          <p:nvPr>
            <p:ph type="sldNum" sz="quarter" idx="4294967295"/>
          </p:nvPr>
        </p:nvSpPr>
        <p:spPr>
          <a:xfrm>
            <a:off x="8376138" y="4812658"/>
            <a:ext cx="139212" cy="1830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75" name="Shape 110" descr="Shape 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843" y="3079624"/>
            <a:ext cx="3802368" cy="2004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Shape 118" descr="Shape 1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417" y="591028"/>
            <a:ext cx="4051885" cy="2350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Shape 283" descr="Shape 2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35" y="3259161"/>
            <a:ext cx="4154314" cy="1829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le 3"/>
          <p:cNvSpPr txBox="1">
            <a:spLocks noGrp="1"/>
          </p:cNvSpPr>
          <p:nvPr>
            <p:ph type="title"/>
          </p:nvPr>
        </p:nvSpPr>
        <p:spPr>
          <a:xfrm>
            <a:off x="430797" y="70268"/>
            <a:ext cx="7744801" cy="580685"/>
          </a:xfrm>
          <a:prstGeom prst="rect">
            <a:avLst/>
          </a:prstGeom>
        </p:spPr>
        <p:txBody>
          <a:bodyPr anchor="t"/>
          <a:lstStyle>
            <a:lvl1pPr>
              <a:defRPr sz="3600"/>
            </a:lvl1pPr>
          </a:lstStyle>
          <a:p>
            <a:r>
              <a:t>Improving Wildlife Monitoring</a:t>
            </a:r>
          </a:p>
        </p:txBody>
      </p:sp>
      <p:sp>
        <p:nvSpPr>
          <p:cNvPr id="280" name="Content Placeholder 11"/>
          <p:cNvSpPr txBox="1">
            <a:spLocks noGrp="1"/>
          </p:cNvSpPr>
          <p:nvPr>
            <p:ph type="body" sz="quarter" idx="4294967295"/>
          </p:nvPr>
        </p:nvSpPr>
        <p:spPr>
          <a:xfrm>
            <a:off x="227757" y="650951"/>
            <a:ext cx="4236155" cy="2164846"/>
          </a:xfrm>
          <a:prstGeom prst="rect">
            <a:avLst/>
          </a:prstGeom>
          <a:ln w="28575">
            <a:solidFill>
              <a:schemeClr val="accent2"/>
            </a:solidFill>
            <a:round/>
          </a:ln>
        </p:spPr>
        <p:txBody>
          <a:bodyPr anchor="ctr"/>
          <a:lstStyle/>
          <a:p>
            <a:pPr>
              <a:spcBef>
                <a:spcPts val="600"/>
              </a:spcBef>
              <a:defRPr sz="2200"/>
            </a:pPr>
            <a:r>
              <a:t>Wildlife population rapidly declining across the world</a:t>
            </a:r>
            <a:endParaRPr sz="1900"/>
          </a:p>
          <a:p>
            <a:pPr>
              <a:spcBef>
                <a:spcPts val="600"/>
              </a:spcBef>
              <a:defRPr sz="2200"/>
            </a:pPr>
            <a:r>
              <a:t>UAVs (and UGVs) to perform CTO (Cooperative Target Observation)</a:t>
            </a:r>
            <a:endParaRPr sz="1900"/>
          </a:p>
          <a:p>
            <a:pPr>
              <a:spcBef>
                <a:spcPts val="600"/>
              </a:spcBef>
              <a:defRPr sz="2200"/>
            </a:pPr>
            <a:r>
              <a:t>MCDA-CTO algorithm developed</a:t>
            </a:r>
          </a:p>
          <a:p>
            <a:pPr>
              <a:spcBef>
                <a:spcPts val="600"/>
              </a:spcBef>
              <a:defRPr sz="2200"/>
            </a:pPr>
            <a:r>
              <a:rPr lang="en-US"/>
              <a:t>Explore Reinforcement Learning </a:t>
            </a:r>
          </a:p>
        </p:txBody>
      </p:sp>
      <p:sp>
        <p:nvSpPr>
          <p:cNvPr id="281" name="TextBox 6"/>
          <p:cNvSpPr txBox="1"/>
          <p:nvPr/>
        </p:nvSpPr>
        <p:spPr>
          <a:xfrm>
            <a:off x="2123413" y="2839766"/>
            <a:ext cx="1044039" cy="300593"/>
          </a:xfrm>
          <a:prstGeom prst="rect">
            <a:avLst/>
          </a:prstGeom>
          <a:solidFill>
            <a:srgbClr val="C9E3F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6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HICSS 2020</a:t>
            </a:r>
          </a:p>
        </p:txBody>
      </p:sp>
      <p:sp>
        <p:nvSpPr>
          <p:cNvPr id="282" name="Slide Number Placeholder 15"/>
          <p:cNvSpPr txBox="1">
            <a:spLocks noGrp="1"/>
          </p:cNvSpPr>
          <p:nvPr>
            <p:ph type="sldNum" sz="quarter" idx="4294967295"/>
          </p:nvPr>
        </p:nvSpPr>
        <p:spPr>
          <a:xfrm>
            <a:off x="8376138" y="4812658"/>
            <a:ext cx="139212" cy="1830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8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87" y="3129531"/>
            <a:ext cx="1922822" cy="1911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221" y="3148757"/>
            <a:ext cx="6400802" cy="2000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Shape 63" descr="Shap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66" y="666603"/>
            <a:ext cx="3551652" cy="2317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1"/>
          <p:cNvSpPr txBox="1">
            <a:spLocks noGrp="1"/>
          </p:cNvSpPr>
          <p:nvPr>
            <p:ph type="title"/>
          </p:nvPr>
        </p:nvSpPr>
        <p:spPr>
          <a:xfrm>
            <a:off x="207341" y="81154"/>
            <a:ext cx="5915030" cy="782449"/>
          </a:xfrm>
          <a:prstGeom prst="rect">
            <a:avLst/>
          </a:prstGeom>
        </p:spPr>
        <p:txBody>
          <a:bodyPr/>
          <a:lstStyle/>
          <a:p>
            <a:r>
              <a:t>Sujit Gujar</a:t>
            </a:r>
          </a:p>
        </p:txBody>
      </p:sp>
      <p:pic>
        <p:nvPicPr>
          <p:cNvPr id="288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99" y="906531"/>
            <a:ext cx="1432986" cy="1403135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TextBox 6"/>
          <p:cNvSpPr txBox="1"/>
          <p:nvPr/>
        </p:nvSpPr>
        <p:spPr>
          <a:xfrm>
            <a:off x="125964" y="2663336"/>
            <a:ext cx="7564967" cy="2531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t">
            <a:spAutoFit/>
          </a:bodyPr>
          <a:lstStyle/>
          <a:p>
            <a:pPr>
              <a:defRPr sz="2200" b="1">
                <a:latin typeface="+mj-lt"/>
                <a:ea typeface="+mj-ea"/>
                <a:cs typeface="+mj-cs"/>
                <a:sym typeface="Calibri"/>
              </a:defRPr>
            </a:pPr>
            <a:r>
              <a:t>Research Areas</a:t>
            </a:r>
          </a:p>
          <a:p>
            <a:pPr>
              <a:defRPr sz="2200" b="1">
                <a:latin typeface="+mj-lt"/>
                <a:ea typeface="+mj-ea"/>
                <a:cs typeface="+mj-cs"/>
                <a:sym typeface="Calibri"/>
              </a:defRPr>
            </a:pPr>
            <a:r>
              <a:t>MAGNETAR</a:t>
            </a:r>
          </a:p>
          <a:p>
            <a:pPr>
              <a:defRPr sz="1600" b="1">
                <a:latin typeface="+mj-lt"/>
                <a:ea typeface="+mj-ea"/>
                <a:cs typeface="+mj-cs"/>
                <a:sym typeface="Calibri"/>
              </a:defRPr>
            </a:pPr>
            <a:r>
              <a:t>(</a:t>
            </a:r>
            <a:r>
              <a:rPr err="1">
                <a:solidFill>
                  <a:srgbClr val="843C0B"/>
                </a:solidFill>
              </a:rPr>
              <a:t>MA</a:t>
            </a:r>
            <a:r>
              <a:rPr err="1"/>
              <a:t>chine</a:t>
            </a:r>
            <a:r>
              <a:t> learning, </a:t>
            </a:r>
            <a:r>
              <a:rPr>
                <a:solidFill>
                  <a:srgbClr val="843C0B"/>
                </a:solidFill>
              </a:rPr>
              <a:t>G</a:t>
            </a:r>
            <a:r>
              <a:t>ames, </a:t>
            </a:r>
            <a:r>
              <a:rPr>
                <a:solidFill>
                  <a:srgbClr val="843C0B"/>
                </a:solidFill>
              </a:rPr>
              <a:t>N</a:t>
            </a:r>
            <a:r>
              <a:t>etwork, </a:t>
            </a:r>
            <a:r>
              <a:rPr>
                <a:solidFill>
                  <a:srgbClr val="843C0B"/>
                </a:solidFill>
              </a:rPr>
              <a:t>E</a:t>
            </a:r>
            <a:r>
              <a:t>conomics</a:t>
            </a:r>
            <a:endParaRPr sz="2200"/>
          </a:p>
          <a:p>
            <a:pPr>
              <a:defRPr sz="1600" b="1">
                <a:solidFill>
                  <a:srgbClr val="843C0B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T</a:t>
            </a:r>
            <a:r>
              <a:rPr>
                <a:solidFill>
                  <a:srgbClr val="000000"/>
                </a:solidFill>
              </a:rPr>
              <a:t>rust and </a:t>
            </a:r>
            <a:r>
              <a:t>A</a:t>
            </a:r>
            <a:r>
              <a:rPr>
                <a:solidFill>
                  <a:srgbClr val="000000"/>
                </a:solidFill>
              </a:rPr>
              <a:t>lgorithmic </a:t>
            </a:r>
            <a:r>
              <a:t>R</a:t>
            </a:r>
            <a:r>
              <a:rPr>
                <a:solidFill>
                  <a:srgbClr val="000000"/>
                </a:solidFill>
              </a:rPr>
              <a:t>esearch)</a:t>
            </a:r>
          </a:p>
          <a:p>
            <a:pPr marL="213995" indent="-213995">
              <a:buSzPct val="100000"/>
              <a:buFont typeface="Arial"/>
              <a:buChar char="•"/>
              <a:defRPr sz="2100">
                <a:latin typeface="+mj-lt"/>
                <a:ea typeface="+mj-ea"/>
                <a:cs typeface="+mj-cs"/>
                <a:sym typeface="Calibri"/>
              </a:defRPr>
            </a:pPr>
            <a:r>
              <a:t>Game Theory and Mechanism Design</a:t>
            </a:r>
          </a:p>
          <a:p>
            <a:pPr marL="213995" indent="-213995">
              <a:buSzPct val="100000"/>
              <a:buFont typeface="Arial"/>
              <a:buChar char="•"/>
              <a:defRPr sz="2100">
                <a:latin typeface="+mj-lt"/>
                <a:ea typeface="+mj-ea"/>
                <a:cs typeface="+mj-cs"/>
                <a:sym typeface="Calibri"/>
              </a:defRPr>
            </a:pPr>
            <a:r>
              <a:t>Game Theory and Machine Learning</a:t>
            </a:r>
            <a:r>
              <a:rPr lang="en-US"/>
              <a:t> </a:t>
            </a:r>
            <a:endParaRPr sz="2200"/>
          </a:p>
          <a:p>
            <a:pPr marL="213995" indent="-213995">
              <a:buSzPct val="100000"/>
              <a:buFont typeface="Arial"/>
              <a:buChar char="•"/>
              <a:defRPr sz="2100">
                <a:latin typeface="+mj-lt"/>
                <a:ea typeface="+mj-ea"/>
                <a:cs typeface="+mj-cs"/>
                <a:sym typeface="Calibri"/>
              </a:defRPr>
            </a:pPr>
            <a:r>
              <a:t>Distributing Trust and Blockchains</a:t>
            </a:r>
          </a:p>
          <a:p>
            <a:pPr marL="213995" indent="-213995">
              <a:buSzPct val="100000"/>
              <a:buFont typeface="Arial"/>
              <a:buChar char="•"/>
              <a:defRPr sz="2100">
                <a:latin typeface="+mj-lt"/>
                <a:ea typeface="+mj-ea"/>
                <a:cs typeface="+mj-cs"/>
                <a:sym typeface="Calibri"/>
              </a:defRPr>
            </a:pPr>
            <a:r>
              <a:rPr lang="en-US"/>
              <a:t>Fairness and Privacy in AI</a:t>
            </a:r>
          </a:p>
        </p:txBody>
      </p:sp>
      <p:pic>
        <p:nvPicPr>
          <p:cNvPr id="290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966" y="2786862"/>
            <a:ext cx="3827463" cy="2187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055" y="579593"/>
            <a:ext cx="3604315" cy="1730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333" y="244365"/>
            <a:ext cx="1766756" cy="2272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134"/>
          <p:cNvSpPr/>
          <p:nvPr/>
        </p:nvSpPr>
        <p:spPr>
          <a:xfrm>
            <a:off x="-1" y="0"/>
            <a:ext cx="9144797" cy="5143500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grpSp>
        <p:nvGrpSpPr>
          <p:cNvPr id="314" name="Group 136"/>
          <p:cNvGrpSpPr/>
          <p:nvPr/>
        </p:nvGrpSpPr>
        <p:grpSpPr>
          <a:xfrm>
            <a:off x="-797" y="-5030"/>
            <a:ext cx="9140430" cy="5153348"/>
            <a:chOff x="0" y="0"/>
            <a:chExt cx="9140427" cy="5153346"/>
          </a:xfrm>
        </p:grpSpPr>
        <p:sp>
          <p:nvSpPr>
            <p:cNvPr id="295" name="Freeform 5"/>
            <p:cNvSpPr/>
            <p:nvPr/>
          </p:nvSpPr>
          <p:spPr>
            <a:xfrm>
              <a:off x="159933" y="1043196"/>
              <a:ext cx="6226753" cy="4110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83" h="21238" extrusionOk="0">
                  <a:moveTo>
                    <a:pt x="17363" y="21238"/>
                  </a:moveTo>
                  <a:cubicBezTo>
                    <a:pt x="20394" y="16785"/>
                    <a:pt x="16526" y="9117"/>
                    <a:pt x="14554" y="5809"/>
                  </a:cubicBezTo>
                  <a:cubicBezTo>
                    <a:pt x="12742" y="2779"/>
                    <a:pt x="10442" y="433"/>
                    <a:pt x="7909" y="45"/>
                  </a:cubicBezTo>
                  <a:cubicBezTo>
                    <a:pt x="5376" y="-362"/>
                    <a:pt x="2408" y="2003"/>
                    <a:pt x="903" y="5514"/>
                  </a:cubicBezTo>
                  <a:cubicBezTo>
                    <a:pt x="-1206" y="10466"/>
                    <a:pt x="744" y="17469"/>
                    <a:pt x="3023" y="21164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296" name="Freeform 6"/>
            <p:cNvSpPr/>
            <p:nvPr/>
          </p:nvSpPr>
          <p:spPr>
            <a:xfrm>
              <a:off x="874070" y="1657268"/>
              <a:ext cx="4855285" cy="3492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63" h="20744" extrusionOk="0">
                  <a:moveTo>
                    <a:pt x="12846" y="20723"/>
                  </a:moveTo>
                  <a:cubicBezTo>
                    <a:pt x="15607" y="19767"/>
                    <a:pt x="20153" y="17346"/>
                    <a:pt x="18675" y="11717"/>
                  </a:cubicBezTo>
                  <a:cubicBezTo>
                    <a:pt x="17294" y="6450"/>
                    <a:pt x="13069" y="1502"/>
                    <a:pt x="9458" y="270"/>
                  </a:cubicBezTo>
                  <a:cubicBezTo>
                    <a:pt x="6153" y="-856"/>
                    <a:pt x="2388" y="1629"/>
                    <a:pt x="645" y="6132"/>
                  </a:cubicBezTo>
                  <a:cubicBezTo>
                    <a:pt x="-1447" y="11548"/>
                    <a:pt x="1942" y="18493"/>
                    <a:pt x="5205" y="20744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297" name="Freeform 7"/>
            <p:cNvSpPr/>
            <p:nvPr/>
          </p:nvSpPr>
          <p:spPr>
            <a:xfrm>
              <a:off x="578982" y="1427924"/>
              <a:ext cx="5474402" cy="3725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20" h="21106" extrusionOk="0">
                  <a:moveTo>
                    <a:pt x="15265" y="21106"/>
                  </a:moveTo>
                  <a:cubicBezTo>
                    <a:pt x="16723" y="20255"/>
                    <a:pt x="18451" y="18999"/>
                    <a:pt x="19244" y="16729"/>
                  </a:cubicBezTo>
                  <a:cubicBezTo>
                    <a:pt x="20204" y="13994"/>
                    <a:pt x="19155" y="11157"/>
                    <a:pt x="18016" y="9050"/>
                  </a:cubicBezTo>
                  <a:cubicBezTo>
                    <a:pt x="15700" y="4734"/>
                    <a:pt x="12475" y="762"/>
                    <a:pt x="8815" y="73"/>
                  </a:cubicBezTo>
                  <a:cubicBezTo>
                    <a:pt x="5757" y="-494"/>
                    <a:pt x="2660" y="2302"/>
                    <a:pt x="920" y="6253"/>
                  </a:cubicBezTo>
                  <a:cubicBezTo>
                    <a:pt x="-1396" y="11501"/>
                    <a:pt x="1048" y="17884"/>
                    <a:pt x="3978" y="21106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298" name="Freeform 8"/>
            <p:cNvSpPr/>
            <p:nvPr/>
          </p:nvSpPr>
          <p:spPr>
            <a:xfrm>
              <a:off x="0" y="588183"/>
              <a:ext cx="7100556" cy="4565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8" h="20796" extrusionOk="0">
                  <a:moveTo>
                    <a:pt x="18635" y="20796"/>
                  </a:moveTo>
                  <a:cubicBezTo>
                    <a:pt x="21600" y="16219"/>
                    <a:pt x="18158" y="10240"/>
                    <a:pt x="16008" y="6901"/>
                  </a:cubicBezTo>
                  <a:cubicBezTo>
                    <a:pt x="13989" y="3773"/>
                    <a:pt x="11531" y="1086"/>
                    <a:pt x="8755" y="222"/>
                  </a:cubicBezTo>
                  <a:cubicBezTo>
                    <a:pt x="5422" y="-804"/>
                    <a:pt x="2129" y="1819"/>
                    <a:pt x="0" y="6086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299" name="Freeform 9"/>
            <p:cNvSpPr/>
            <p:nvPr/>
          </p:nvSpPr>
          <p:spPr>
            <a:xfrm>
              <a:off x="3571" y="4639092"/>
              <a:ext cx="378621" cy="511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132" y="8157"/>
                    <a:pt x="14264" y="15256"/>
                    <a:pt x="21600" y="21600"/>
                  </a:cubicBezTo>
                </a:path>
              </a:pathLst>
            </a:custGeom>
            <a:noFill/>
            <a:ln w="4763" cap="flat">
              <a:solidFill>
                <a:srgbClr val="FFFFFF">
                  <a:alpha val="3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300" name="Freeform 10"/>
            <p:cNvSpPr/>
            <p:nvPr/>
          </p:nvSpPr>
          <p:spPr>
            <a:xfrm>
              <a:off x="0" y="178108"/>
              <a:ext cx="7731695" cy="497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5" h="20695" extrusionOk="0">
                  <a:moveTo>
                    <a:pt x="18967" y="20695"/>
                  </a:moveTo>
                  <a:cubicBezTo>
                    <a:pt x="21600" y="16247"/>
                    <a:pt x="18995" y="11308"/>
                    <a:pt x="16807" y="8035"/>
                  </a:cubicBezTo>
                  <a:cubicBezTo>
                    <a:pt x="14545" y="4674"/>
                    <a:pt x="11885" y="1758"/>
                    <a:pt x="8862" y="538"/>
                  </a:cubicBezTo>
                  <a:cubicBezTo>
                    <a:pt x="5303" y="-905"/>
                    <a:pt x="2707" y="597"/>
                    <a:pt x="0" y="45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301" name="Freeform 11"/>
            <p:cNvSpPr/>
            <p:nvPr/>
          </p:nvSpPr>
          <p:spPr>
            <a:xfrm>
              <a:off x="4070745" y="3591"/>
              <a:ext cx="4003771" cy="5135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21" h="21600" extrusionOk="0">
                  <a:moveTo>
                    <a:pt x="19433" y="21600"/>
                  </a:moveTo>
                  <a:cubicBezTo>
                    <a:pt x="21600" y="16757"/>
                    <a:pt x="16058" y="11582"/>
                    <a:pt x="12594" y="8288"/>
                  </a:cubicBezTo>
                  <a:cubicBezTo>
                    <a:pt x="9041" y="4919"/>
                    <a:pt x="4867" y="1910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302" name="Freeform 12"/>
            <p:cNvSpPr/>
            <p:nvPr/>
          </p:nvSpPr>
          <p:spPr>
            <a:xfrm>
              <a:off x="0" y="3591"/>
              <a:ext cx="792958" cy="460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789" y="5860"/>
                    <a:pt x="7395" y="13060"/>
                    <a:pt x="0" y="2160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303" name="Freeform 13"/>
            <p:cNvSpPr/>
            <p:nvPr/>
          </p:nvSpPr>
          <p:spPr>
            <a:xfrm>
              <a:off x="4367211" y="3591"/>
              <a:ext cx="3891961" cy="5149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8" h="21600" extrusionOk="0">
                  <a:moveTo>
                    <a:pt x="19631" y="21600"/>
                  </a:moveTo>
                  <a:cubicBezTo>
                    <a:pt x="21600" y="16860"/>
                    <a:pt x="16320" y="11955"/>
                    <a:pt x="12842" y="8655"/>
                  </a:cubicBezTo>
                  <a:cubicBezTo>
                    <a:pt x="9199" y="5220"/>
                    <a:pt x="4968" y="2115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304" name="Freeform 14"/>
            <p:cNvSpPr/>
            <p:nvPr/>
          </p:nvSpPr>
          <p:spPr>
            <a:xfrm>
              <a:off x="3571" y="0"/>
              <a:ext cx="446487" cy="264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688" y="6422"/>
                    <a:pt x="7430" y="13719"/>
                    <a:pt x="0" y="2160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305" name="Freeform 15"/>
            <p:cNvSpPr/>
            <p:nvPr/>
          </p:nvSpPr>
          <p:spPr>
            <a:xfrm>
              <a:off x="4510086" y="3591"/>
              <a:ext cx="3843248" cy="5149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4" h="21600" extrusionOk="0">
                  <a:moveTo>
                    <a:pt x="19749" y="21600"/>
                  </a:moveTo>
                  <a:cubicBezTo>
                    <a:pt x="21600" y="16845"/>
                    <a:pt x="16364" y="12015"/>
                    <a:pt x="12829" y="8700"/>
                  </a:cubicBezTo>
                  <a:cubicBezTo>
                    <a:pt x="9182" y="5280"/>
                    <a:pt x="4937" y="2175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FFFFFF">
                  <a:alpha val="35000"/>
                </a:srgbClr>
              </a:solidFill>
              <a:prstDash val="dashDot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306" name="Freeform 16"/>
            <p:cNvSpPr/>
            <p:nvPr/>
          </p:nvSpPr>
          <p:spPr>
            <a:xfrm>
              <a:off x="0" y="3591"/>
              <a:ext cx="267893" cy="160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6720"/>
                    <a:pt x="7200" y="13920"/>
                    <a:pt x="0" y="21600"/>
                  </a:cubicBezTo>
                </a:path>
              </a:pathLst>
            </a:custGeom>
            <a:noFill/>
            <a:ln w="12700" cap="flat">
              <a:solidFill>
                <a:srgbClr val="FFFFFF">
                  <a:alpha val="35000"/>
                </a:srgbClr>
              </a:solidFill>
              <a:prstDash val="dashDot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307" name="Freeform 17"/>
            <p:cNvSpPr/>
            <p:nvPr/>
          </p:nvSpPr>
          <p:spPr>
            <a:xfrm>
              <a:off x="4658914" y="0"/>
              <a:ext cx="3847310" cy="515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3" h="21600" extrusionOk="0">
                  <a:moveTo>
                    <a:pt x="19608" y="21600"/>
                  </a:moveTo>
                  <a:cubicBezTo>
                    <a:pt x="21600" y="16923"/>
                    <a:pt x="16610" y="12246"/>
                    <a:pt x="13128" y="8979"/>
                  </a:cubicBezTo>
                  <a:cubicBezTo>
                    <a:pt x="9366" y="5471"/>
                    <a:pt x="5028" y="2278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308" name="Freeform 18"/>
            <p:cNvSpPr/>
            <p:nvPr/>
          </p:nvSpPr>
          <p:spPr>
            <a:xfrm>
              <a:off x="4848223" y="3591"/>
              <a:ext cx="3790049" cy="5149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3" h="21600" extrusionOk="0">
                  <a:moveTo>
                    <a:pt x="19757" y="21600"/>
                  </a:moveTo>
                  <a:cubicBezTo>
                    <a:pt x="21600" y="16965"/>
                    <a:pt x="16775" y="12420"/>
                    <a:pt x="13260" y="9165"/>
                  </a:cubicBezTo>
                  <a:cubicBezTo>
                    <a:pt x="9461" y="5625"/>
                    <a:pt x="5091" y="2385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309" name="Freeform 19"/>
            <p:cNvSpPr/>
            <p:nvPr/>
          </p:nvSpPr>
          <p:spPr>
            <a:xfrm>
              <a:off x="5158976" y="3590"/>
              <a:ext cx="3631805" cy="5146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5" h="21600" extrusionOk="0">
                  <a:moveTo>
                    <a:pt x="20640" y="21600"/>
                  </a:moveTo>
                  <a:cubicBezTo>
                    <a:pt x="21600" y="16977"/>
                    <a:pt x="16843" y="12624"/>
                    <a:pt x="13229" y="9261"/>
                  </a:cubicBezTo>
                  <a:cubicBezTo>
                    <a:pt x="9432" y="5749"/>
                    <a:pt x="5063" y="2522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310" name="Freeform 20"/>
            <p:cNvSpPr/>
            <p:nvPr/>
          </p:nvSpPr>
          <p:spPr>
            <a:xfrm>
              <a:off x="6577011" y="3590"/>
              <a:ext cx="2563417" cy="205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042" y="13523"/>
                    <a:pt x="7822" y="6123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311" name="Freeform 21"/>
            <p:cNvSpPr/>
            <p:nvPr/>
          </p:nvSpPr>
          <p:spPr>
            <a:xfrm>
              <a:off x="6927054" y="7182"/>
              <a:ext cx="2213374" cy="1916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075" y="12654"/>
                    <a:pt x="6828" y="5561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312" name="Freeform 22"/>
            <p:cNvSpPr/>
            <p:nvPr/>
          </p:nvSpPr>
          <p:spPr>
            <a:xfrm>
              <a:off x="7516414" y="3591"/>
              <a:ext cx="1624014" cy="101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63" y="6442"/>
                    <a:pt x="14622" y="13642"/>
                    <a:pt x="21600" y="2160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313" name="Freeform 23"/>
            <p:cNvSpPr/>
            <p:nvPr/>
          </p:nvSpPr>
          <p:spPr>
            <a:xfrm>
              <a:off x="8468914" y="3591"/>
              <a:ext cx="671514" cy="401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38" y="6943"/>
                    <a:pt x="14477" y="14079"/>
                    <a:pt x="21600" y="2160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sp>
        <p:nvSpPr>
          <p:cNvPr id="315" name="Title 1"/>
          <p:cNvSpPr txBox="1">
            <a:spLocks noGrp="1"/>
          </p:cNvSpPr>
          <p:nvPr>
            <p:ph type="title"/>
          </p:nvPr>
        </p:nvSpPr>
        <p:spPr>
          <a:xfrm>
            <a:off x="-827096" y="3650517"/>
            <a:ext cx="9896979" cy="1333374"/>
          </a:xfrm>
          <a:prstGeom prst="rect">
            <a:avLst/>
          </a:prstGeom>
        </p:spPr>
        <p:txBody>
          <a:bodyPr lIns="45718" tIns="45718" rIns="45718" bIns="45718"/>
          <a:lstStyle/>
          <a:p>
            <a:pPr algn="r" defTabSz="914400">
              <a:defRPr sz="3000"/>
            </a:pPr>
            <a:r>
              <a:t>Building Next-Gen </a:t>
            </a:r>
            <a:br/>
            <a:r>
              <a:t>Blockchains</a:t>
            </a:r>
          </a:p>
        </p:txBody>
      </p:sp>
      <p:pic>
        <p:nvPicPr>
          <p:cNvPr id="316" name="Picture 2" descr="Picture 2"/>
          <p:cNvPicPr>
            <a:picLocks noChangeAspect="1"/>
          </p:cNvPicPr>
          <p:nvPr/>
        </p:nvPicPr>
        <p:blipFill>
          <a:blip r:embed="rId2"/>
          <a:srcRect t="16064" b="20022"/>
          <a:stretch>
            <a:fillRect/>
          </a:stretch>
        </p:blipFill>
        <p:spPr>
          <a:xfrm>
            <a:off x="20" y="10"/>
            <a:ext cx="4498073" cy="323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8" extrusionOk="0">
                <a:moveTo>
                  <a:pt x="0" y="0"/>
                </a:moveTo>
                <a:lnTo>
                  <a:pt x="0" y="13984"/>
                </a:lnTo>
                <a:lnTo>
                  <a:pt x="0" y="14946"/>
                </a:lnTo>
                <a:lnTo>
                  <a:pt x="0" y="20458"/>
                </a:lnTo>
                <a:lnTo>
                  <a:pt x="1443" y="20644"/>
                </a:lnTo>
                <a:cubicBezTo>
                  <a:pt x="7538" y="21365"/>
                  <a:pt x="13687" y="21600"/>
                  <a:pt x="19136" y="21588"/>
                </a:cubicBezTo>
                <a:lnTo>
                  <a:pt x="21600" y="2156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17" name="Picture 8" descr="Picture 8"/>
          <p:cNvPicPr>
            <a:picLocks noChangeAspect="1"/>
          </p:cNvPicPr>
          <p:nvPr/>
        </p:nvPicPr>
        <p:blipFill>
          <a:blip r:embed="rId3"/>
          <a:srcRect t="1074"/>
          <a:stretch>
            <a:fillRect/>
          </a:stretch>
        </p:blipFill>
        <p:spPr>
          <a:xfrm>
            <a:off x="4790382" y="311133"/>
            <a:ext cx="4296486" cy="3070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073" y="21550"/>
                </a:lnTo>
                <a:cubicBezTo>
                  <a:pt x="7400" y="21386"/>
                  <a:pt x="14230" y="20920"/>
                  <a:pt x="21319" y="19925"/>
                </a:cubicBezTo>
                <a:lnTo>
                  <a:pt x="21600" y="19883"/>
                </a:lnTo>
                <a:lnTo>
                  <a:pt x="21600" y="14982"/>
                </a:lnTo>
                <a:lnTo>
                  <a:pt x="21600" y="14016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18" name="TextBox 26"/>
          <p:cNvSpPr txBox="1"/>
          <p:nvPr/>
        </p:nvSpPr>
        <p:spPr>
          <a:xfrm>
            <a:off x="6134389" y="1242276"/>
            <a:ext cx="3814970" cy="1327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Mneme</a:t>
            </a:r>
            <a:r>
              <a:rPr sz="1600"/>
              <a:t>: Mobile DLT</a:t>
            </a: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1600">
                <a:solidFill>
                  <a:srgbClr val="843C0B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b="1">
                <a:solidFill>
                  <a:schemeClr val="accent2">
                    <a:lumMod val="60000"/>
                    <a:lumOff val="40000"/>
                  </a:schemeClr>
                </a:solidFill>
              </a:rPr>
              <a:t>INFOCOM</a:t>
            </a:r>
            <a:r>
              <a:rPr b="1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2020</a:t>
            </a: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1600">
                <a:solidFill>
                  <a:srgbClr val="843C0B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IoT 2021</a:t>
            </a:r>
          </a:p>
          <a:p>
            <a:pPr defTabSz="914400">
              <a:lnSpc>
                <a:spcPct val="90000"/>
              </a:lnSpc>
              <a:spcBef>
                <a:spcPts val="600"/>
              </a:spcBef>
              <a:defRPr sz="1600">
                <a:solidFill>
                  <a:srgbClr val="843C0B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19" name="TextBox 27"/>
          <p:cNvSpPr txBox="1"/>
          <p:nvPr/>
        </p:nvSpPr>
        <p:spPr>
          <a:xfrm>
            <a:off x="171233" y="3309114"/>
            <a:ext cx="4456319" cy="17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t">
            <a:spAutoFit/>
          </a:bodyPr>
          <a:lstStyle/>
          <a:p>
            <a:pPr>
              <a:spcBef>
                <a:spcPts val="600"/>
              </a:spcBef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err="1"/>
              <a:t>LocalCoin</a:t>
            </a:r>
            <a:r>
              <a:t>: Proof-of-Location based Blockchain</a:t>
            </a:r>
            <a:r>
              <a:rPr lang="en-US"/>
              <a:t> </a:t>
            </a:r>
            <a:endParaRPr/>
          </a:p>
          <a:p>
            <a:pPr>
              <a:spcBef>
                <a:spcPts val="600"/>
              </a:spcBef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err="1"/>
              <a:t>BitCoinF</a:t>
            </a:r>
            <a:r>
              <a:t>: Fair rewards in bitcoin</a:t>
            </a:r>
          </a:p>
          <a:p>
            <a:pPr>
              <a:spcBef>
                <a:spcPts val="600"/>
              </a:spcBef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Fairness in blockchains</a:t>
            </a:r>
          </a:p>
          <a:p>
            <a:pPr>
              <a:spcBef>
                <a:spcPts val="600"/>
              </a:spcBef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Faithfulness in blockchains</a:t>
            </a:r>
          </a:p>
          <a:p>
            <a:pPr>
              <a:spcBef>
                <a:spcPts val="600"/>
              </a:spcBef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lang="en-US"/>
              <a:t>Useful </a:t>
            </a:r>
            <a:r>
              <a:rPr lang="en-US" err="1"/>
              <a:t>PoW</a:t>
            </a:r>
            <a:r>
              <a:rPr lang="en-US"/>
              <a:t> </a:t>
            </a:r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IEEE Blockchain'21</a:t>
            </a:r>
          </a:p>
        </p:txBody>
      </p:sp>
      <p:sp>
        <p:nvSpPr>
          <p:cNvPr id="320" name="TextBox 35"/>
          <p:cNvSpPr txBox="1"/>
          <p:nvPr/>
        </p:nvSpPr>
        <p:spPr>
          <a:xfrm>
            <a:off x="450839" y="2404761"/>
            <a:ext cx="2860715" cy="723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t">
            <a:spAutoFit/>
          </a:bodyPr>
          <a:lstStyle>
            <a:lvl1pPr algn="ctr">
              <a:spcBef>
                <a:spcPts val="600"/>
              </a:spcBef>
              <a:defRPr>
                <a:solidFill>
                  <a:srgbClr val="843C0B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err="1"/>
              <a:t>ASHWChain</a:t>
            </a:r>
            <a:r>
              <a:t> </a:t>
            </a:r>
            <a:r>
              <a:rPr b="1"/>
              <a:t>GTiB@</a:t>
            </a:r>
            <a:r>
              <a:rPr lang="en-US" b="1"/>
              <a:t>WINE’20a</a:t>
            </a:r>
          </a:p>
          <a:p>
            <a:r>
              <a:rPr lang="en-US" err="1"/>
              <a:t>TiraMisu</a:t>
            </a:r>
            <a:r>
              <a:rPr lang="en-US"/>
              <a:t> </a:t>
            </a:r>
            <a:r>
              <a:rPr lang="en-US" b="1">
                <a:ea typeface="+mj-lt"/>
                <a:cs typeface="+mj-lt"/>
              </a:rPr>
              <a:t>IEEE </a:t>
            </a:r>
            <a:r>
              <a:rPr lang="en-US" b="1">
                <a:solidFill>
                  <a:schemeClr val="accent2">
                    <a:lumMod val="50000"/>
                  </a:schemeClr>
                </a:solidFill>
                <a:ea typeface="+mj-lt"/>
                <a:cs typeface="+mj-lt"/>
              </a:rPr>
              <a:t>ICBC 2022</a:t>
            </a:r>
            <a:endParaRPr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1" name="TextBox 28"/>
          <p:cNvSpPr txBox="1"/>
          <p:nvPr/>
        </p:nvSpPr>
        <p:spPr>
          <a:xfrm>
            <a:off x="4627479" y="3276439"/>
            <a:ext cx="1304294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>
              <a:defRPr>
                <a:solidFill>
                  <a:srgbClr val="843C0B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b="1">
                <a:solidFill>
                  <a:schemeClr val="accent2">
                    <a:lumMod val="60000"/>
                    <a:lumOff val="40000"/>
                  </a:schemeClr>
                </a:solidFill>
              </a:rPr>
              <a:t>MobiHoc’16</a:t>
            </a:r>
            <a:endParaRPr lang="en-US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2" name="TextBox 58"/>
          <p:cNvSpPr txBox="1"/>
          <p:nvPr/>
        </p:nvSpPr>
        <p:spPr>
          <a:xfrm>
            <a:off x="3260885" y="3697855"/>
            <a:ext cx="1232857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t">
            <a:spAutoFit/>
          </a:bodyPr>
          <a:lstStyle>
            <a:lvl1pPr>
              <a:defRPr>
                <a:solidFill>
                  <a:srgbClr val="843C0B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b="1">
                <a:solidFill>
                  <a:schemeClr val="accent2">
                    <a:lumMod val="60000"/>
                    <a:lumOff val="40000"/>
                  </a:schemeClr>
                </a:solidFill>
              </a:rPr>
              <a:t>AAMAS’20</a:t>
            </a:r>
            <a:endParaRPr lang="en-US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3" name="TextBox 59"/>
          <p:cNvSpPr txBox="1"/>
          <p:nvPr/>
        </p:nvSpPr>
        <p:spPr>
          <a:xfrm>
            <a:off x="2567238" y="4024515"/>
            <a:ext cx="1232857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t">
            <a:spAutoFit/>
          </a:bodyPr>
          <a:lstStyle>
            <a:lvl1pPr>
              <a:defRPr>
                <a:solidFill>
                  <a:srgbClr val="843C0B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b="1">
                <a:solidFill>
                  <a:schemeClr val="accent2">
                    <a:lumMod val="60000"/>
                    <a:lumOff val="40000"/>
                  </a:schemeClr>
                </a:solidFill>
              </a:rPr>
              <a:t>AAMAS’21</a:t>
            </a:r>
          </a:p>
        </p:txBody>
      </p:sp>
      <p:sp>
        <p:nvSpPr>
          <p:cNvPr id="324" name="TextBox 61"/>
          <p:cNvSpPr txBox="1"/>
          <p:nvPr/>
        </p:nvSpPr>
        <p:spPr>
          <a:xfrm>
            <a:off x="2786273" y="4387575"/>
            <a:ext cx="163111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t">
            <a:spAutoFit/>
          </a:bodyPr>
          <a:lstStyle>
            <a:lvl1pPr>
              <a:defRPr>
                <a:solidFill>
                  <a:srgbClr val="843C0B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b="1">
                <a:solidFill>
                  <a:schemeClr val="accent2">
                    <a:lumMod val="60000"/>
                    <a:lumOff val="40000"/>
                  </a:schemeClr>
                </a:solidFill>
              </a:rPr>
              <a:t>GTiB@</a:t>
            </a:r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WINE’20b </a:t>
            </a:r>
          </a:p>
          <a:p>
            <a:endParaRPr lang="en-US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628650" y="27493"/>
            <a:ext cx="7744801" cy="99417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Machine Learning and Mechanism Design for Modern AI Web Applications</a:t>
            </a:r>
          </a:p>
        </p:txBody>
      </p:sp>
      <p:pic>
        <p:nvPicPr>
          <p:cNvPr id="32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628" y="1304815"/>
            <a:ext cx="4454817" cy="3378488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TextBox 6"/>
          <p:cNvSpPr txBox="1"/>
          <p:nvPr/>
        </p:nvSpPr>
        <p:spPr>
          <a:xfrm>
            <a:off x="45032" y="3215452"/>
            <a:ext cx="200791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t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AAMAS </a:t>
            </a:r>
            <a:r>
              <a:rPr lang="en-US"/>
              <a:t>16a,17,19b,20,</a:t>
            </a:r>
          </a:p>
          <a:p>
            <a:r>
              <a:rPr lang="en-US"/>
              <a:t>               21b,22c</a:t>
            </a:r>
            <a:endParaRPr/>
          </a:p>
        </p:txBody>
      </p:sp>
      <p:sp>
        <p:nvSpPr>
          <p:cNvPr id="329" name="TextBox 8"/>
          <p:cNvSpPr txBox="1"/>
          <p:nvPr/>
        </p:nvSpPr>
        <p:spPr>
          <a:xfrm>
            <a:off x="796785" y="1720918"/>
            <a:ext cx="1427631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t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AAMAS </a:t>
            </a:r>
            <a:r>
              <a:rPr lang="en-US"/>
              <a:t>18a,19a</a:t>
            </a:r>
            <a:endParaRPr/>
          </a:p>
        </p:txBody>
      </p:sp>
      <p:sp>
        <p:nvSpPr>
          <p:cNvPr id="330" name="TextBox 9"/>
          <p:cNvSpPr txBox="1"/>
          <p:nvPr/>
        </p:nvSpPr>
        <p:spPr>
          <a:xfrm>
            <a:off x="3366511" y="4597988"/>
            <a:ext cx="216821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t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AAMAS </a:t>
            </a:r>
            <a:r>
              <a:rPr lang="en-US"/>
              <a:t>18b,20</a:t>
            </a:r>
            <a:r>
              <a:t> PRICAI 19</a:t>
            </a:r>
          </a:p>
        </p:txBody>
      </p:sp>
      <p:sp>
        <p:nvSpPr>
          <p:cNvPr id="331" name="TextBox 10"/>
          <p:cNvSpPr txBox="1"/>
          <p:nvPr/>
        </p:nvSpPr>
        <p:spPr>
          <a:xfrm>
            <a:off x="6185699" y="3171175"/>
            <a:ext cx="2503245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t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AAMAS 14,15, AAMAS </a:t>
            </a:r>
            <a:r>
              <a:rPr lang="en-US"/>
              <a:t>21a</a:t>
            </a:r>
            <a:endParaRPr/>
          </a:p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AI 18, AMAI </a:t>
            </a:r>
            <a:r>
              <a:rPr lang="en-US"/>
              <a:t>19c, AAMAS'22b</a:t>
            </a:r>
          </a:p>
        </p:txBody>
      </p:sp>
      <p:sp>
        <p:nvSpPr>
          <p:cNvPr id="332" name="TextBox 11"/>
          <p:cNvSpPr txBox="1"/>
          <p:nvPr/>
        </p:nvSpPr>
        <p:spPr>
          <a:xfrm>
            <a:off x="6377287" y="2005202"/>
            <a:ext cx="191654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t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AAAI </a:t>
            </a:r>
            <a:r>
              <a:rPr lang="en-US"/>
              <a:t>19,20a,20b</a:t>
            </a:r>
            <a:endParaRPr/>
          </a:p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rPr lang="en-US"/>
              <a:t>PRICAI'21 AAMAS'22a</a:t>
            </a:r>
            <a:endParaRPr/>
          </a:p>
        </p:txBody>
      </p:sp>
      <p:sp>
        <p:nvSpPr>
          <p:cNvPr id="333" name="TextBox 12"/>
          <p:cNvSpPr txBox="1"/>
          <p:nvPr/>
        </p:nvSpPr>
        <p:spPr>
          <a:xfrm>
            <a:off x="4951517" y="1120017"/>
            <a:ext cx="133946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t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AAMAS </a:t>
            </a:r>
            <a:r>
              <a:rPr lang="en-US"/>
              <a:t>16b,20</a:t>
            </a: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 1"/>
          <p:cNvSpPr txBox="1">
            <a:spLocks noGrp="1"/>
          </p:cNvSpPr>
          <p:nvPr>
            <p:ph type="title"/>
          </p:nvPr>
        </p:nvSpPr>
        <p:spPr>
          <a:xfrm>
            <a:off x="79074" y="-33575"/>
            <a:ext cx="7744801" cy="994172"/>
          </a:xfrm>
          <a:prstGeom prst="rect">
            <a:avLst/>
          </a:prstGeom>
        </p:spPr>
        <p:txBody>
          <a:bodyPr/>
          <a:lstStyle/>
          <a:p>
            <a:r>
              <a:t>Fairness and Privacy in AI</a:t>
            </a:r>
          </a:p>
        </p:txBody>
      </p:sp>
      <p:pic>
        <p:nvPicPr>
          <p:cNvPr id="33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12" y="960596"/>
            <a:ext cx="2209801" cy="156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956" y="1629733"/>
            <a:ext cx="1276352" cy="1057277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extBox 6"/>
          <p:cNvSpPr txBox="1"/>
          <p:nvPr/>
        </p:nvSpPr>
        <p:spPr>
          <a:xfrm>
            <a:off x="153704" y="2904066"/>
            <a:ext cx="4371111" cy="2062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t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Privacy Preserving in Multi-Agent optimization and Reinforcement Learning. E.g. Meeting Scheduling, Graph Coloring</a:t>
            </a:r>
          </a:p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endParaRPr/>
          </a:p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Key Concept </a:t>
            </a:r>
            <a:r>
              <a:rPr i="1">
                <a:solidFill>
                  <a:srgbClr val="FF0000"/>
                </a:solidFill>
              </a:rPr>
              <a:t>Differential Privacy</a:t>
            </a:r>
          </a:p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endParaRPr i="1">
              <a:solidFill>
                <a:srgbClr val="FF0000"/>
              </a:solidFill>
            </a:endParaRPr>
          </a:p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PPAI@AAAI 2021</a:t>
            </a:r>
            <a:r>
              <a:rPr lang="en-US"/>
              <a:t>, </a:t>
            </a:r>
            <a:r>
              <a:rPr lang="en-US">
                <a:ea typeface="+mn-lt"/>
                <a:cs typeface="+mn-lt"/>
              </a:rPr>
              <a:t>ICONIP'21a, DAI'21, Wi-IAT'21c</a:t>
            </a:r>
          </a:p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rPr lang="en-US"/>
              <a:t>AAAI'22, CODS-COMAD'22, ECMl-PKDD'22</a:t>
            </a:r>
          </a:p>
        </p:txBody>
      </p:sp>
      <p:pic>
        <p:nvPicPr>
          <p:cNvPr id="3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069" y="655940"/>
            <a:ext cx="4368947" cy="2293604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TextBox 14"/>
          <p:cNvSpPr txBox="1"/>
          <p:nvPr/>
        </p:nvSpPr>
        <p:spPr>
          <a:xfrm>
            <a:off x="4552284" y="3260103"/>
            <a:ext cx="4489028" cy="110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t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Classification should not depend upon sensitive information such as gender, race, age etc</a:t>
            </a:r>
            <a:r>
              <a:rPr sz="1800"/>
              <a:t>.</a:t>
            </a:r>
          </a:p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endParaRPr lang="en-US"/>
          </a:p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rPr lang="en-US"/>
              <a:t>Similar individuals should get similar treatment</a:t>
            </a:r>
          </a:p>
        </p:txBody>
      </p:sp>
      <p:sp>
        <p:nvSpPr>
          <p:cNvPr id="341" name="TextBox 11"/>
          <p:cNvSpPr txBox="1"/>
          <p:nvPr/>
        </p:nvSpPr>
        <p:spPr>
          <a:xfrm>
            <a:off x="5946985" y="4402667"/>
            <a:ext cx="1603961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t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IJCAI 2020</a:t>
            </a:r>
            <a:r>
              <a:rPr lang="en-US"/>
              <a:t>, UAI'22</a:t>
            </a:r>
            <a:endParaRPr/>
          </a:p>
        </p:txBody>
      </p:sp>
      <p:sp>
        <p:nvSpPr>
          <p:cNvPr id="342" name="Straight Connector 15"/>
          <p:cNvSpPr/>
          <p:nvPr/>
        </p:nvSpPr>
        <p:spPr>
          <a:xfrm flipH="1">
            <a:off x="4501049" y="1126066"/>
            <a:ext cx="3" cy="3556003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IIITWide">
  <a:themeElements>
    <a:clrScheme name="IIITWid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IIITWid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IIITWid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IITWide">
  <a:themeElements>
    <a:clrScheme name="IIITWid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IIITWid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IIITWid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IIITWide</vt:lpstr>
      <vt:lpstr>office theme</vt:lpstr>
      <vt:lpstr>Machine Learning Lab https://mll.iiit.ac.in</vt:lpstr>
      <vt:lpstr>Praveen Paruchuri</vt:lpstr>
      <vt:lpstr>Improving Security using Game Theory</vt:lpstr>
      <vt:lpstr>Analysis of Lane Level Dynamics</vt:lpstr>
      <vt:lpstr>Improving Wildlife Monitoring</vt:lpstr>
      <vt:lpstr>Sujit Gujar</vt:lpstr>
      <vt:lpstr>Building Next-Gen  Blockchains</vt:lpstr>
      <vt:lpstr>Machine Learning and Mechanism Design for Modern AI Web Applications</vt:lpstr>
      <vt:lpstr>Fairness and Privacy in AI</vt:lpstr>
      <vt:lpstr>Information Aggregation over Internet (blockchains)</vt:lpstr>
      <vt:lpstr>Team VidyutVanika [Placed 2nd in PowerTac 2018]</vt:lpstr>
      <vt:lpstr>PowerPoint Presentation</vt:lpstr>
      <vt:lpstr>Learning under incomplete supervision</vt:lpstr>
      <vt:lpstr>Robust Machine Learning</vt:lpstr>
      <vt:lpstr>Efficient Learning in High Risk Situations</vt:lpstr>
      <vt:lpstr>Charu Sharma</vt:lpstr>
      <vt:lpstr>Self-Supervised 3D Point Cloud Representation Learning</vt:lpstr>
      <vt:lpstr>Graph Neural Networks</vt:lpstr>
      <vt:lpstr>PowerPoint Presentation</vt:lpstr>
      <vt:lpstr>Publications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Lab https://mll.iiit.ac.in</dc:title>
  <cp:revision>2</cp:revision>
  <dcterms:modified xsi:type="dcterms:W3CDTF">2022-10-28T05:21:55Z</dcterms:modified>
</cp:coreProperties>
</file>